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8" r:id="rId4"/>
    <p:sldMasterId id="2147483798" r:id="rId5"/>
    <p:sldMasterId id="2147483819" r:id="rId6"/>
    <p:sldMasterId id="2147483868" r:id="rId7"/>
    <p:sldMasterId id="2147483873" r:id="rId8"/>
    <p:sldMasterId id="2147483878" r:id="rId9"/>
    <p:sldMasterId id="2147483882" r:id="rId10"/>
    <p:sldMasterId id="2147483888" r:id="rId11"/>
  </p:sldMasterIdLst>
  <p:notesMasterIdLst>
    <p:notesMasterId r:id="rId32"/>
  </p:notesMasterIdLst>
  <p:handoutMasterIdLst>
    <p:handoutMasterId r:id="rId33"/>
  </p:handoutMasterIdLst>
  <p:sldIdLst>
    <p:sldId id="519" r:id="rId12"/>
    <p:sldId id="777" r:id="rId13"/>
    <p:sldId id="786" r:id="rId14"/>
    <p:sldId id="787" r:id="rId15"/>
    <p:sldId id="795" r:id="rId16"/>
    <p:sldId id="788" r:id="rId17"/>
    <p:sldId id="785" r:id="rId18"/>
    <p:sldId id="794" r:id="rId19"/>
    <p:sldId id="779" r:id="rId20"/>
    <p:sldId id="780" r:id="rId21"/>
    <p:sldId id="781" r:id="rId22"/>
    <p:sldId id="782" r:id="rId23"/>
    <p:sldId id="783" r:id="rId24"/>
    <p:sldId id="793" r:id="rId25"/>
    <p:sldId id="784" r:id="rId26"/>
    <p:sldId id="789" r:id="rId27"/>
    <p:sldId id="790" r:id="rId28"/>
    <p:sldId id="791" r:id="rId29"/>
    <p:sldId id="792" r:id="rId30"/>
    <p:sldId id="535" r:id="rId31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sem Título" id="{E4E5E2B1-2B27-4058-B397-0CF87DF967EC}">
          <p14:sldIdLst>
            <p14:sldId id="519"/>
            <p14:sldId id="777"/>
            <p14:sldId id="786"/>
            <p14:sldId id="787"/>
            <p14:sldId id="795"/>
            <p14:sldId id="788"/>
            <p14:sldId id="785"/>
            <p14:sldId id="794"/>
            <p14:sldId id="779"/>
            <p14:sldId id="780"/>
            <p14:sldId id="781"/>
            <p14:sldId id="782"/>
            <p14:sldId id="783"/>
            <p14:sldId id="793"/>
            <p14:sldId id="784"/>
            <p14:sldId id="789"/>
            <p14:sldId id="790"/>
            <p14:sldId id="791"/>
            <p14:sldId id="792"/>
            <p14:sldId id="53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346">
          <p15:clr>
            <a:srgbClr val="A4A3A4"/>
          </p15:clr>
        </p15:guide>
        <p15:guide id="2" pos="27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318"/>
    <a:srgbClr val="FF6D00"/>
    <a:srgbClr val="EA288C"/>
    <a:srgbClr val="A02BFF"/>
    <a:srgbClr val="00CEFF"/>
    <a:srgbClr val="E05206"/>
    <a:srgbClr val="000000"/>
    <a:srgbClr val="009AA6"/>
    <a:srgbClr val="7577C0"/>
    <a:srgbClr val="00A5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Estilo Médio 3 - 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09" autoAdjust="0"/>
    <p:restoredTop sz="95179" autoAdjust="0"/>
  </p:normalViewPr>
  <p:slideViewPr>
    <p:cSldViewPr snapToObjects="1">
      <p:cViewPr>
        <p:scale>
          <a:sx n="100" d="100"/>
          <a:sy n="100" d="100"/>
        </p:scale>
        <p:origin x="-996" y="-30"/>
      </p:cViewPr>
      <p:guideLst>
        <p:guide orient="horz" pos="2346"/>
        <p:guide pos="27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C:\Users\oi150977\Documents\RELEASE%20DE%20NOVEMBRO%20V1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409356725146199E-2"/>
          <c:y val="9.2592592592592587E-3"/>
          <c:w val="0.66325054105078973"/>
          <c:h val="0.841674686497521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DINAMICA!$I$3</c:f>
              <c:strCache>
                <c:ptCount val="1"/>
                <c:pt idx="0">
                  <c:v>Plano não carregado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DINAMICA!$J$2:$M$2</c:f>
              <c:strCache>
                <c:ptCount val="2"/>
                <c:pt idx="0">
                  <c:v>VALENTINA</c:v>
                </c:pt>
                <c:pt idx="1">
                  <c:v>GLASER</c:v>
                </c:pt>
              </c:strCache>
            </c:strRef>
          </c:cat>
          <c:val>
            <c:numRef>
              <c:f>DINAMICA!$J$3:$M$3</c:f>
              <c:numCache>
                <c:formatCode>General</c:formatCode>
                <c:ptCount val="4"/>
              </c:numCache>
            </c:numRef>
          </c:val>
        </c:ser>
        <c:ser>
          <c:idx val="1"/>
          <c:order val="1"/>
          <c:tx>
            <c:strRef>
              <c:f>DINAMICA!$I$4</c:f>
              <c:strCache>
                <c:ptCount val="1"/>
                <c:pt idx="0">
                  <c:v>Plano de TI aprovado</c:v>
                </c:pt>
              </c:strCache>
            </c:strRef>
          </c:tx>
          <c:spPr>
            <a:solidFill>
              <a:srgbClr val="EA288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DINAMICA!$J$2:$M$2</c:f>
              <c:strCache>
                <c:ptCount val="2"/>
                <c:pt idx="0">
                  <c:v>VALENTINA</c:v>
                </c:pt>
                <c:pt idx="1">
                  <c:v>GLASER</c:v>
                </c:pt>
              </c:strCache>
            </c:strRef>
          </c:cat>
          <c:val>
            <c:numRef>
              <c:f>DINAMICA!$J$4:$M$4</c:f>
              <c:numCache>
                <c:formatCode>General</c:formatCode>
                <c:ptCount val="4"/>
                <c:pt idx="0">
                  <c:v>4</c:v>
                </c:pt>
                <c:pt idx="1">
                  <c:v>2</c:v>
                </c:pt>
              </c:numCache>
            </c:numRef>
          </c:val>
        </c:ser>
        <c:ser>
          <c:idx val="2"/>
          <c:order val="2"/>
          <c:tx>
            <c:strRef>
              <c:f>DINAMICA!$I$5</c:f>
              <c:strCache>
                <c:ptCount val="1"/>
                <c:pt idx="0">
                  <c:v>Plano de UAT aprovado</c:v>
                </c:pt>
              </c:strCache>
            </c:strRef>
          </c:tx>
          <c:spPr>
            <a:solidFill>
              <a:srgbClr val="A02B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DINAMICA!$J$2:$M$2</c:f>
              <c:strCache>
                <c:ptCount val="2"/>
                <c:pt idx="0">
                  <c:v>VALENTINA</c:v>
                </c:pt>
                <c:pt idx="1">
                  <c:v>GLASER</c:v>
                </c:pt>
              </c:strCache>
            </c:strRef>
          </c:cat>
          <c:val>
            <c:numRef>
              <c:f>DINAMICA!$J$5:$M$5</c:f>
              <c:numCache>
                <c:formatCode>General</c:formatCode>
                <c:ptCount val="4"/>
                <c:pt idx="0">
                  <c:v>4</c:v>
                </c:pt>
                <c:pt idx="1">
                  <c:v>1</c:v>
                </c:pt>
              </c:numCache>
            </c:numRef>
          </c:val>
        </c:ser>
        <c:ser>
          <c:idx val="3"/>
          <c:order val="3"/>
          <c:tx>
            <c:strRef>
              <c:f>DINAMICA!$I$6</c:f>
              <c:strCache>
                <c:ptCount val="1"/>
                <c:pt idx="0">
                  <c:v>Estrategia de Merge/desmerge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DINAMICA!$J$2:$M$2</c:f>
              <c:strCache>
                <c:ptCount val="2"/>
                <c:pt idx="0">
                  <c:v>VALENTINA</c:v>
                </c:pt>
                <c:pt idx="1">
                  <c:v>GLASER</c:v>
                </c:pt>
              </c:strCache>
            </c:strRef>
          </c:cat>
          <c:val>
            <c:numRef>
              <c:f>DINAMICA!$J$6:$M$6</c:f>
              <c:numCache>
                <c:formatCode>General</c:formatCode>
                <c:ptCount val="4"/>
              </c:numCache>
            </c:numRef>
          </c:val>
        </c:ser>
        <c:ser>
          <c:idx val="4"/>
          <c:order val="4"/>
          <c:tx>
            <c:strRef>
              <c:f>DINAMICA!$I$7</c:f>
              <c:strCache>
                <c:ptCount val="1"/>
                <c:pt idx="0">
                  <c:v>Checklist Release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DINAMICA!$J$2:$M$2</c:f>
              <c:strCache>
                <c:ptCount val="2"/>
                <c:pt idx="0">
                  <c:v>VALENTINA</c:v>
                </c:pt>
                <c:pt idx="1">
                  <c:v>GLASER</c:v>
                </c:pt>
              </c:strCache>
            </c:strRef>
          </c:cat>
          <c:val>
            <c:numRef>
              <c:f>DINAMICA!$J$7:$M$7</c:f>
              <c:numCache>
                <c:formatCode>General</c:formatCode>
                <c:ptCount val="4"/>
                <c:pt idx="0">
                  <c:v>2</c:v>
                </c:pt>
              </c:numCache>
            </c:numRef>
          </c:val>
        </c:ser>
        <c:ser>
          <c:idx val="5"/>
          <c:order val="5"/>
          <c:tx>
            <c:strRef>
              <c:f>DINAMICA!$I$8</c:f>
              <c:strCache>
                <c:ptCount val="1"/>
                <c:pt idx="0">
                  <c:v>Cronograma</c:v>
                </c:pt>
              </c:strCache>
            </c:strRef>
          </c:tx>
          <c:spPr>
            <a:solidFill>
              <a:srgbClr val="FF6D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DINAMICA!$J$2:$M$2</c:f>
              <c:strCache>
                <c:ptCount val="2"/>
                <c:pt idx="0">
                  <c:v>VALENTINA</c:v>
                </c:pt>
                <c:pt idx="1">
                  <c:v>GLASER</c:v>
                </c:pt>
              </c:strCache>
            </c:strRef>
          </c:cat>
          <c:val>
            <c:numRef>
              <c:f>DINAMICA!$J$8:$M$8</c:f>
              <c:numCache>
                <c:formatCode>General</c:formatCode>
                <c:ptCount val="4"/>
                <c:pt idx="1">
                  <c:v>1</c:v>
                </c:pt>
              </c:numCache>
            </c:numRef>
          </c:val>
        </c:ser>
        <c:ser>
          <c:idx val="6"/>
          <c:order val="6"/>
          <c:tx>
            <c:strRef>
              <c:f>DINAMICA!$I$9</c:f>
              <c:strCache>
                <c:ptCount val="1"/>
                <c:pt idx="0">
                  <c:v>Estratégia de Liga/ Desliga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DINAMICA!$J$2:$M$2</c:f>
              <c:strCache>
                <c:ptCount val="2"/>
                <c:pt idx="0">
                  <c:v>VALENTINA</c:v>
                </c:pt>
                <c:pt idx="1">
                  <c:v>GLASER</c:v>
                </c:pt>
              </c:strCache>
            </c:strRef>
          </c:cat>
          <c:val>
            <c:numRef>
              <c:f>DINAMICA!$J$9:$M$9</c:f>
              <c:numCache>
                <c:formatCode>General</c:formatCode>
                <c:ptCount val="4"/>
              </c:numCache>
            </c:numRef>
          </c:val>
        </c:ser>
        <c:ser>
          <c:idx val="7"/>
          <c:order val="7"/>
          <c:tx>
            <c:strRef>
              <c:f>DINAMICA!$I$10</c:f>
              <c:strCache>
                <c:ptCount val="1"/>
                <c:pt idx="0">
                  <c:v>Construção</c:v>
                </c:pt>
              </c:strCache>
            </c:strRef>
          </c:tx>
          <c:spPr>
            <a:solidFill>
              <a:srgbClr val="00D31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DINAMICA!$J$2:$M$2</c:f>
              <c:strCache>
                <c:ptCount val="2"/>
                <c:pt idx="0">
                  <c:v>VALENTINA</c:v>
                </c:pt>
                <c:pt idx="1">
                  <c:v>GLASER</c:v>
                </c:pt>
              </c:strCache>
            </c:strRef>
          </c:cat>
          <c:val>
            <c:numRef>
              <c:f>DINAMICA!$J$10:$M$10</c:f>
              <c:numCache>
                <c:formatCode>General</c:formatCode>
                <c:ptCount val="4"/>
                <c:pt idx="0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4975104"/>
        <c:axId val="94976640"/>
      </c:barChart>
      <c:lineChart>
        <c:grouping val="standard"/>
        <c:varyColors val="0"/>
        <c:ser>
          <c:idx val="8"/>
          <c:order val="8"/>
          <c:tx>
            <c:strRef>
              <c:f>DINAMICA!$I$11</c:f>
              <c:strCache>
                <c:ptCount val="1"/>
                <c:pt idx="0">
                  <c:v>Pendências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DINAMICA!$J$2:$M$2</c:f>
              <c:strCache>
                <c:ptCount val="2"/>
                <c:pt idx="0">
                  <c:v>VALENTINA</c:v>
                </c:pt>
                <c:pt idx="1">
                  <c:v>GLASER</c:v>
                </c:pt>
              </c:strCache>
            </c:strRef>
          </c:cat>
          <c:val>
            <c:numRef>
              <c:f>DINAMICA!$J$11:$M$11</c:f>
              <c:numCache>
                <c:formatCode>General</c:formatCode>
                <c:ptCount val="4"/>
                <c:pt idx="0">
                  <c:v>11</c:v>
                </c:pt>
                <c:pt idx="1">
                  <c:v>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4975104"/>
        <c:axId val="94976640"/>
      </c:lineChart>
      <c:catAx>
        <c:axId val="94975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4976640"/>
        <c:crosses val="autoZero"/>
        <c:auto val="1"/>
        <c:lblAlgn val="ctr"/>
        <c:lblOffset val="100"/>
        <c:noMultiLvlLbl val="0"/>
      </c:catAx>
      <c:valAx>
        <c:axId val="949766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4975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1"/>
        <c:delete val="1"/>
      </c:legendEntry>
      <c:legendEntry>
        <c:idx val="4"/>
        <c:delete val="1"/>
      </c:legendEntry>
      <c:legendEntry>
        <c:idx val="7"/>
        <c:delete val="1"/>
      </c:legendEntry>
      <c:layout>
        <c:manualLayout>
          <c:xMode val="edge"/>
          <c:yMode val="edge"/>
          <c:x val="0.69365989777593595"/>
          <c:y val="1.562335958005249E-2"/>
          <c:w val="0.30400092093751435"/>
          <c:h val="0.882524788568095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46B9F79-3C02-4476-8F11-2EE19F63363F}" type="datetime1">
              <a:rPr lang="pt-BR"/>
              <a:pPr>
                <a:defRPr/>
              </a:pPr>
              <a:t>06/10/2017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CONFIDENCIAL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ABF4A60-86D6-40AA-BD8D-6467A9D4A481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32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BA51C48-57CE-48DB-A34B-E42E46D86F3E}" type="datetime1">
              <a:rPr lang="pt-BR"/>
              <a:pPr>
                <a:defRPr/>
              </a:pPr>
              <a:t>06/10/2017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noProof="0" smtClean="0"/>
              <a:t>Click to edit Master text styles</a:t>
            </a:r>
          </a:p>
          <a:p>
            <a:pPr lvl="1"/>
            <a:r>
              <a:rPr lang="x-none" noProof="0" smtClean="0"/>
              <a:t>Second level</a:t>
            </a:r>
          </a:p>
          <a:p>
            <a:pPr lvl="2"/>
            <a:r>
              <a:rPr lang="x-none" noProof="0" smtClean="0"/>
              <a:t>Third level</a:t>
            </a:r>
          </a:p>
          <a:p>
            <a:pPr lvl="3"/>
            <a:r>
              <a:rPr lang="x-none" noProof="0" smtClean="0"/>
              <a:t>Fourth level</a:t>
            </a:r>
          </a:p>
          <a:p>
            <a:pPr lvl="4"/>
            <a:r>
              <a:rPr lang="x-none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CONFIDENCIAL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EB9DED4-1A4B-4936-A888-AE2A49D1652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191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B9DED4-1A4B-4936-A888-AE2A49D1652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632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480702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787900" y="274638"/>
            <a:ext cx="3887787" cy="460216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19465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787900" y="274638"/>
            <a:ext cx="3898900" cy="4602162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1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ips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.</a:t>
            </a:r>
          </a:p>
          <a:p>
            <a:pPr lvl="0"/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155276920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744">
          <p15:clr>
            <a:srgbClr val="FBAE40"/>
          </p15:clr>
        </p15:guide>
        <p15:guide id="2" pos="301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8326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4043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9653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858019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9595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B2531E6E-6E7D-4785-BFDF-BAABB6C6AA33}" type="slidenum">
              <a:rPr lang="pt-BR" smtClean="0">
                <a:solidFill>
                  <a:srgbClr val="000000"/>
                </a:solidFill>
                <a:latin typeface="Calibri"/>
              </a:rPr>
              <a:pPr algn="ctr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5236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B2531E6E-6E7D-4785-BFDF-BAABB6C6AA33}" type="slidenum">
              <a:rPr lang="pt-BR" smtClean="0">
                <a:solidFill>
                  <a:srgbClr val="000000"/>
                </a:solidFill>
                <a:latin typeface="Calibri"/>
              </a:rPr>
              <a:pPr algn="ctr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2854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6612604" y="4674441"/>
            <a:ext cx="2134943" cy="27384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000" kern="1200" baseline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Simplon BP Regular"/>
                <a:cs typeface="Simplon BP Regular"/>
              </a:rPr>
              <a:t>MATERIAL CONFIDENCIAL  |  SLIDE Nº </a:t>
            </a:r>
            <a:fld id="{1115FE8E-B0E0-984D-A6F8-8DB859C1C7B7}" type="slidenum">
              <a:rPr lang="en-US" smtClean="0">
                <a:latin typeface="Simplon BP Bold"/>
                <a:cs typeface="Simplon BP Bold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en-US" dirty="0">
              <a:latin typeface="Simplon BP Bold"/>
              <a:cs typeface="Simplon BP Bold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323038" y="2397054"/>
            <a:ext cx="6085552" cy="1520517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cap="none" baseline="0">
                <a:solidFill>
                  <a:srgbClr val="4D4D4D"/>
                </a:solidFill>
                <a:latin typeface="Simplon B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23037" y="1827189"/>
            <a:ext cx="6085553" cy="28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cap="all" baseline="0">
                <a:solidFill>
                  <a:srgbClr val="4D4D4D"/>
                </a:solidFill>
                <a:latin typeface="Simplon B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smtClean="0"/>
              <a:t>has id </a:t>
            </a:r>
            <a:r>
              <a:rPr lang="en-US" dirty="0" err="1" smtClean="0"/>
              <a:t>cibo</a:t>
            </a:r>
            <a:r>
              <a:rPr lang="en-US" dirty="0" smtClean="0"/>
              <a:t> </a:t>
            </a:r>
            <a:r>
              <a:rPr lang="en-US" dirty="0" err="1" smtClean="0"/>
              <a:t>quidam</a:t>
            </a:r>
            <a:r>
              <a:rPr lang="en-US" dirty="0" smtClean="0"/>
              <a:t> </a:t>
            </a:r>
            <a:r>
              <a:rPr lang="en-US" dirty="0" err="1" smtClean="0"/>
              <a:t>facilis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23038" y="267315"/>
            <a:ext cx="6085552" cy="13192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ts val="3600"/>
              </a:lnSpc>
              <a:defRPr sz="3600" baseline="0">
                <a:solidFill>
                  <a:srgbClr val="EA288C"/>
                </a:solidFill>
                <a:latin typeface="Simplon Oi Headline"/>
                <a:cs typeface="Simplon Oi Headline"/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o </a:t>
            </a:r>
            <a:r>
              <a:rPr lang="en-US" dirty="0" err="1" smtClean="0"/>
              <a:t>Título</a:t>
            </a:r>
            <a:r>
              <a:rPr lang="en-US" dirty="0" smtClean="0"/>
              <a:t> do slide </a:t>
            </a:r>
            <a:r>
              <a:rPr lang="en-US" dirty="0" err="1" smtClean="0"/>
              <a:t>aqui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/>
          </a:p>
        </p:txBody>
      </p:sp>
      <p:pic>
        <p:nvPicPr>
          <p:cNvPr id="13" name="Picture 12" descr="marca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903" y="2929978"/>
            <a:ext cx="1328928" cy="163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9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92245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4805870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4903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B2531E6E-6E7D-4785-BFDF-BAABB6C6AA33}" type="slidenum">
              <a:rPr lang="pt-BR" smtClean="0">
                <a:solidFill>
                  <a:srgbClr val="000000"/>
                </a:solidFill>
                <a:latin typeface="Calibri"/>
              </a:rPr>
              <a:pPr algn="ctr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0224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B2531E6E-6E7D-4785-BFDF-BAABB6C6AA33}" type="slidenum">
              <a:rPr lang="pt-BR" smtClean="0">
                <a:solidFill>
                  <a:srgbClr val="000000"/>
                </a:solidFill>
                <a:latin typeface="Calibri"/>
              </a:rPr>
              <a:pPr algn="ctr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5295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6612604" y="4674441"/>
            <a:ext cx="2134943" cy="27384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000" kern="1200" baseline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Simplon BP Regular"/>
                <a:cs typeface="Simplon BP Regular"/>
              </a:rPr>
              <a:t>MATERIAL CONFIDENCIAL  |  SLIDE Nº </a:t>
            </a:r>
            <a:fld id="{1115FE8E-B0E0-984D-A6F8-8DB859C1C7B7}" type="slidenum">
              <a:rPr lang="en-US" smtClean="0">
                <a:latin typeface="Simplon BP Bold"/>
                <a:cs typeface="Simplon BP Bold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en-US" dirty="0">
              <a:latin typeface="Simplon BP Bold"/>
              <a:cs typeface="Simplon BP Bold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323038" y="2397054"/>
            <a:ext cx="6085552" cy="1520517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cap="none" baseline="0">
                <a:solidFill>
                  <a:srgbClr val="4D4D4D"/>
                </a:solidFill>
                <a:latin typeface="Simplon B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23037" y="1827189"/>
            <a:ext cx="6085553" cy="28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cap="all" baseline="0">
                <a:solidFill>
                  <a:srgbClr val="4D4D4D"/>
                </a:solidFill>
                <a:latin typeface="Simplon B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smtClean="0"/>
              <a:t>has id </a:t>
            </a:r>
            <a:r>
              <a:rPr lang="en-US" dirty="0" err="1" smtClean="0"/>
              <a:t>cibo</a:t>
            </a:r>
            <a:r>
              <a:rPr lang="en-US" dirty="0" smtClean="0"/>
              <a:t> </a:t>
            </a:r>
            <a:r>
              <a:rPr lang="en-US" dirty="0" err="1" smtClean="0"/>
              <a:t>quidam</a:t>
            </a:r>
            <a:r>
              <a:rPr lang="en-US" dirty="0" smtClean="0"/>
              <a:t> </a:t>
            </a:r>
            <a:r>
              <a:rPr lang="en-US" dirty="0" err="1" smtClean="0"/>
              <a:t>facilis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23038" y="267315"/>
            <a:ext cx="6085552" cy="13192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ts val="3600"/>
              </a:lnSpc>
              <a:defRPr sz="3600" baseline="0">
                <a:solidFill>
                  <a:srgbClr val="EA288C"/>
                </a:solidFill>
                <a:latin typeface="Simplon Oi Headline"/>
                <a:cs typeface="Simplon Oi Headline"/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o </a:t>
            </a:r>
            <a:r>
              <a:rPr lang="en-US" dirty="0" err="1" smtClean="0"/>
              <a:t>Título</a:t>
            </a:r>
            <a:r>
              <a:rPr lang="en-US" dirty="0" smtClean="0"/>
              <a:t> do slide </a:t>
            </a:r>
            <a:r>
              <a:rPr lang="en-US" dirty="0" err="1" smtClean="0"/>
              <a:t>aqui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/>
          </a:p>
        </p:txBody>
      </p:sp>
      <p:pic>
        <p:nvPicPr>
          <p:cNvPr id="13" name="Picture 12" descr="marca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903" y="2929978"/>
            <a:ext cx="1328928" cy="163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259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842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CEFF"/>
                </a:solidFill>
              </a:defRPr>
            </a:lvl1pPr>
          </a:lstStyle>
          <a:p>
            <a:r>
              <a:rPr lang="pt-PT" smtClean="0"/>
              <a:t>Índice</a:t>
            </a:r>
            <a:endParaRPr lang="en-US" dirty="0"/>
          </a:p>
        </p:txBody>
      </p:sp>
      <p:sp>
        <p:nvSpPr>
          <p:cNvPr id="10" name="Title 22"/>
          <p:cNvSpPr txBox="1">
            <a:spLocks/>
          </p:cNvSpPr>
          <p:nvPr userDrawn="1"/>
        </p:nvSpPr>
        <p:spPr>
          <a:xfrm>
            <a:off x="4811667" y="274639"/>
            <a:ext cx="3864021" cy="4647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 fontAlgn="auto">
              <a:lnSpc>
                <a:spcPts val="42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100" i="0" dirty="0" smtClean="0">
                <a:solidFill>
                  <a:srgbClr val="00CEFF"/>
                </a:solidFill>
                <a:latin typeface="Simplon BP Bold"/>
                <a:cs typeface="Simplon BP Bold"/>
              </a:rPr>
              <a:t>SUMÁRIO EXECUTIVO</a:t>
            </a:r>
            <a:endParaRPr lang="en-US" sz="2100" i="0" dirty="0">
              <a:solidFill>
                <a:srgbClr val="00CEFF"/>
              </a:solidFill>
              <a:latin typeface="Simplon BP Bold"/>
              <a:cs typeface="Simplon BP Bold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58863"/>
            <a:ext cx="3887787" cy="3180758"/>
          </a:xfrm>
        </p:spPr>
        <p:txBody>
          <a:bodyPr/>
          <a:lstStyle>
            <a:lvl1pPr marL="0" indent="0">
              <a:buNone/>
              <a:defRPr/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consectetuer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adipiscing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elit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sed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nonummy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nibh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euismod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tincidunt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laoreet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dolore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magna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erat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volutpat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wisi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enim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ad minim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veniam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quis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nostrud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exerci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tation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ullamcorper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suscipit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lobortis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nisl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aliquip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ex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commodo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consequat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811713" y="1058863"/>
            <a:ext cx="3863975" cy="3180758"/>
          </a:xfrm>
        </p:spPr>
        <p:txBody>
          <a:bodyPr/>
          <a:lstStyle>
            <a:lvl1pPr marL="0" indent="0">
              <a:buNone/>
              <a:defRPr sz="2100"/>
            </a:lvl1pPr>
            <a:lvl2pPr marL="188912" indent="0">
              <a:buNone/>
              <a:defRPr sz="2100"/>
            </a:lvl2pPr>
            <a:lvl3pPr marL="365125" indent="0">
              <a:buNone/>
              <a:defRPr sz="2100"/>
            </a:lvl3pPr>
            <a:lvl4pPr marL="541337" indent="0">
              <a:buNone/>
              <a:defRPr sz="2100"/>
            </a:lvl4pPr>
            <a:lvl5pPr marL="717550" indent="0">
              <a:buNone/>
              <a:defRPr sz="2100"/>
            </a:lvl5pPr>
          </a:lstStyle>
          <a:p>
            <a:pPr lvl="0"/>
            <a:r>
              <a:rPr lang="pt-PT" dirty="0" smtClean="0"/>
              <a:t>3. </a:t>
            </a:r>
            <a:r>
              <a:rPr lang="pt-PT" dirty="0" err="1" smtClean="0"/>
              <a:t>Impsum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5.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10.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endParaRPr lang="pt-PT" dirty="0" smtClean="0"/>
          </a:p>
          <a:p>
            <a:pPr lvl="0"/>
            <a:r>
              <a:rPr lang="pt-PT" dirty="0" smtClean="0"/>
              <a:t>15.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68312" y="4478746"/>
            <a:ext cx="2735536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b" anchorCtr="0">
            <a:noAutofit/>
          </a:bodyPr>
          <a:lstStyle/>
          <a:p>
            <a:pPr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100" dirty="0" smtClean="0">
                <a:solidFill>
                  <a:srgbClr val="00CEFF"/>
                </a:solidFill>
                <a:latin typeface="Simplon BP" charset="0"/>
                <a:ea typeface="Simplon BP" charset="0"/>
                <a:cs typeface="Simplon BP" charset="0"/>
              </a:rPr>
              <a:t>TOTAL DE SLIDES:</a:t>
            </a:r>
            <a:endParaRPr lang="en-US" sz="2100" dirty="0" smtClean="0">
              <a:solidFill>
                <a:srgbClr val="00CEFF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16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915618" y="4478746"/>
            <a:ext cx="576262" cy="360040"/>
          </a:xfrm>
          <a:noFill/>
        </p:spPr>
        <p:txBody>
          <a:bodyPr wrap="none" lIns="36000" tIns="36000" rIns="36000" bIns="36000" rtlCol="0" anchor="b" anchorCtr="0">
            <a:noAutofit/>
          </a:bodyPr>
          <a:lstStyle>
            <a:lvl1pPr marL="0" indent="0">
              <a:buNone/>
              <a:defRPr lang="en-US" sz="2100" dirty="0">
                <a:solidFill>
                  <a:srgbClr val="00CEFF"/>
                </a:solidFill>
                <a:latin typeface="Simplon BP" charset="0"/>
                <a:ea typeface="Simplon BP" charset="0"/>
                <a:cs typeface="Simplon BP" charset="0"/>
              </a:defRPr>
            </a:lvl1pPr>
          </a:lstStyle>
          <a:p>
            <a:pPr marL="0" lvl="0">
              <a:lnSpc>
                <a:spcPts val="1800"/>
              </a:lnSpc>
              <a:spcAft>
                <a:spcPts val="0"/>
              </a:spcAft>
            </a:pPr>
            <a:r>
              <a:rPr lang="pt-PT" dirty="0" smtClean="0"/>
              <a:t>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4896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787900" y="274638"/>
            <a:ext cx="3887787" cy="4602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83130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787900" y="274638"/>
            <a:ext cx="3898900" cy="4602162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1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ips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.</a:t>
            </a:r>
          </a:p>
          <a:p>
            <a:pPr lvl="0"/>
            <a:endParaRPr lang="pt-PT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06619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744">
          <p15:clr>
            <a:srgbClr val="FBAE40"/>
          </p15:clr>
        </p15:guide>
        <p15:guide id="2" pos="301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4530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B2531E6E-6E7D-4785-BFDF-BAABB6C6AA33}" type="slidenum">
              <a:rPr lang="pt-BR" smtClean="0">
                <a:solidFill>
                  <a:prstClr val="black"/>
                </a:solidFill>
                <a:latin typeface="Georgia"/>
              </a:rPr>
              <a:pPr algn="ctr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 dirty="0">
              <a:solidFill>
                <a:prstClr val="black"/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589590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360458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B2531E6E-6E7D-4785-BFDF-BAABB6C6AA33}" type="slidenum">
              <a:rPr lang="pt-BR" smtClean="0">
                <a:solidFill>
                  <a:prstClr val="black"/>
                </a:solidFill>
                <a:latin typeface="Georgia"/>
              </a:rPr>
              <a:pPr algn="ctr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 dirty="0">
              <a:solidFill>
                <a:prstClr val="black"/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31369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mtClean="0">
                <a:solidFill>
                  <a:srgbClr val="1F497D"/>
                </a:solidFill>
              </a:rPr>
              <a:t>MATERIAL CONFIDENCIAL  |  SLIDE Nº</a:t>
            </a:r>
            <a:endParaRPr lang="pt-BR" dirty="0">
              <a:solidFill>
                <a:srgbClr val="1F497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4850952-3374-434C-8FC6-DE28F8CD25B0}" type="slidenum">
              <a:rPr lang="pt-BR" smtClean="0">
                <a:solidFill>
                  <a:srgbClr val="1F497D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0434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62721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929747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62721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457869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467322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5489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087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: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981581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855432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CE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211858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A288C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768373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992406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02B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813215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pt-PT" dirty="0" smtClean="0"/>
              <a:t>Índice</a:t>
            </a:r>
            <a:endParaRPr lang="en-US" dirty="0"/>
          </a:p>
        </p:txBody>
      </p:sp>
      <p:sp>
        <p:nvSpPr>
          <p:cNvPr id="10" name="Title 22"/>
          <p:cNvSpPr txBox="1">
            <a:spLocks/>
          </p:cNvSpPr>
          <p:nvPr userDrawn="1"/>
        </p:nvSpPr>
        <p:spPr>
          <a:xfrm>
            <a:off x="4811667" y="274639"/>
            <a:ext cx="3864021" cy="4647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100" i="0" dirty="0" smtClean="0">
                <a:solidFill>
                  <a:schemeClr val="accent1"/>
                </a:solidFill>
                <a:latin typeface="Simplon BP Bold"/>
                <a:cs typeface="Simplon BP Bold"/>
              </a:rPr>
              <a:t>SUMÁRIO EXECUTIVO</a:t>
            </a:r>
            <a:endParaRPr lang="en-US" sz="2100" i="0" dirty="0">
              <a:solidFill>
                <a:schemeClr val="accent1"/>
              </a:solidFill>
              <a:latin typeface="Simplon BP Bold"/>
              <a:cs typeface="Simplon BP Bold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58863"/>
            <a:ext cx="3887787" cy="3180758"/>
          </a:xfrm>
        </p:spPr>
        <p:txBody>
          <a:bodyPr/>
          <a:lstStyle>
            <a:lvl1pPr marL="0" indent="0">
              <a:buNone/>
              <a:defRPr/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consectetuer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adipiscing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elit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sed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nonummy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nibh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euismod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tincidunt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laoreet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dolore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magna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erat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volutpat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wisi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enim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ad minim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veniam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quis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nostrud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exerci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tation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ullamcorper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suscipit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lobortis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nisl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aliquip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ex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commodo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consequat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811713" y="1058863"/>
            <a:ext cx="3863975" cy="3180758"/>
          </a:xfrm>
        </p:spPr>
        <p:txBody>
          <a:bodyPr/>
          <a:lstStyle>
            <a:lvl1pPr marL="0" indent="0">
              <a:buNone/>
              <a:defRPr sz="2100"/>
            </a:lvl1pPr>
            <a:lvl2pPr marL="188912" indent="0">
              <a:buNone/>
              <a:defRPr sz="2100"/>
            </a:lvl2pPr>
            <a:lvl3pPr marL="365125" indent="0">
              <a:buNone/>
              <a:defRPr sz="2100"/>
            </a:lvl3pPr>
            <a:lvl4pPr marL="541337" indent="0">
              <a:buNone/>
              <a:defRPr sz="2100"/>
            </a:lvl4pPr>
            <a:lvl5pPr marL="717550" indent="0">
              <a:buNone/>
              <a:defRPr sz="2100"/>
            </a:lvl5pPr>
          </a:lstStyle>
          <a:p>
            <a:pPr lvl="0"/>
            <a:r>
              <a:rPr lang="pt-PT" dirty="0" smtClean="0"/>
              <a:t>3. </a:t>
            </a:r>
            <a:r>
              <a:rPr lang="pt-PT" dirty="0" err="1" smtClean="0"/>
              <a:t>Impsum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5.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10.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endParaRPr lang="pt-PT" dirty="0" smtClean="0"/>
          </a:p>
          <a:p>
            <a:pPr lvl="0"/>
            <a:r>
              <a:rPr lang="pt-PT" dirty="0" smtClean="0"/>
              <a:t>15.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68312" y="4478746"/>
            <a:ext cx="2735536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100" dirty="0" smtClean="0">
                <a:solidFill>
                  <a:schemeClr val="accent1"/>
                </a:solidFill>
                <a:latin typeface="Simplon BP" charset="0"/>
                <a:ea typeface="Simplon BP" charset="0"/>
                <a:cs typeface="Simplon BP" charset="0"/>
              </a:rPr>
              <a:t>TOTAL DE SLIDES:</a:t>
            </a:r>
            <a:endParaRPr lang="en-US" sz="2100" dirty="0" smtClean="0">
              <a:solidFill>
                <a:schemeClr val="accent1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915618" y="4478746"/>
            <a:ext cx="576262" cy="360040"/>
          </a:xfrm>
          <a:noFill/>
        </p:spPr>
        <p:txBody>
          <a:bodyPr wrap="none" lIns="36000" tIns="36000" rIns="36000" bIns="36000" rtlCol="0" anchor="ctr" anchorCtr="0">
            <a:noAutofit/>
          </a:bodyPr>
          <a:lstStyle>
            <a:lvl1pPr marL="0" indent="0">
              <a:buNone/>
              <a:defRPr lang="en-US" sz="2100" dirty="0">
                <a:solidFill>
                  <a:schemeClr val="accent1"/>
                </a:solidFill>
                <a:latin typeface="Simplon BP" charset="0"/>
                <a:ea typeface="Simplon BP" charset="0"/>
                <a:cs typeface="Simplon BP" charset="0"/>
              </a:defRPr>
            </a:lvl1pPr>
          </a:lstStyle>
          <a:p>
            <a:pPr marL="0" lvl="0">
              <a:lnSpc>
                <a:spcPts val="1800"/>
              </a:lnSpc>
              <a:spcAft>
                <a:spcPts val="0"/>
              </a:spcAft>
            </a:pPr>
            <a:r>
              <a:rPr lang="pt-PT" dirty="0" smtClean="0"/>
              <a:t>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697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1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561585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215658" y="0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2" name="TextBox 39"/>
          <p:cNvSpPr txBox="1"/>
          <p:nvPr/>
        </p:nvSpPr>
        <p:spPr>
          <a:xfrm>
            <a:off x="7058370" y="5189701"/>
            <a:ext cx="2050133" cy="3343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>
            <a:off x="-8387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-8388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" name="Freeform 5"/>
          <p:cNvSpPr>
            <a:spLocks/>
          </p:cNvSpPr>
          <p:nvPr/>
        </p:nvSpPr>
        <p:spPr bwMode="auto">
          <a:xfrm>
            <a:off x="742500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6" name="Freeform 5"/>
          <p:cNvSpPr>
            <a:spLocks/>
          </p:cNvSpPr>
          <p:nvPr/>
        </p:nvSpPr>
        <p:spPr bwMode="auto">
          <a:xfrm>
            <a:off x="1493388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7" name="Freeform 5"/>
          <p:cNvSpPr>
            <a:spLocks/>
          </p:cNvSpPr>
          <p:nvPr/>
        </p:nvSpPr>
        <p:spPr bwMode="auto">
          <a:xfrm>
            <a:off x="2410170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>
            <a:off x="2410169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9" name="Freeform 5"/>
          <p:cNvSpPr>
            <a:spLocks/>
          </p:cNvSpPr>
          <p:nvPr/>
        </p:nvSpPr>
        <p:spPr bwMode="auto">
          <a:xfrm>
            <a:off x="3161057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0" name="Freeform 5"/>
          <p:cNvSpPr>
            <a:spLocks/>
          </p:cNvSpPr>
          <p:nvPr/>
        </p:nvSpPr>
        <p:spPr bwMode="auto">
          <a:xfrm>
            <a:off x="3911945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1" name="Freeform 5"/>
          <p:cNvSpPr>
            <a:spLocks/>
          </p:cNvSpPr>
          <p:nvPr/>
        </p:nvSpPr>
        <p:spPr bwMode="auto">
          <a:xfrm>
            <a:off x="4805708" y="5164039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2" name="Freeform 5"/>
          <p:cNvSpPr>
            <a:spLocks/>
          </p:cNvSpPr>
          <p:nvPr/>
        </p:nvSpPr>
        <p:spPr bwMode="auto">
          <a:xfrm>
            <a:off x="4805707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3" name="Freeform 5"/>
          <p:cNvSpPr>
            <a:spLocks/>
          </p:cNvSpPr>
          <p:nvPr/>
        </p:nvSpPr>
        <p:spPr bwMode="auto">
          <a:xfrm>
            <a:off x="5556595" y="5365487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>
            <a:off x="6307484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" name="TextBox 11"/>
          <p:cNvSpPr txBox="1"/>
          <p:nvPr userDrawn="1"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auto">
              <a:lnSpc>
                <a:spcPts val="1800"/>
              </a:lnSpc>
              <a:spcBef>
                <a:spcPts val="800"/>
              </a:spcBef>
              <a:spcAft>
                <a:spcPts val="0"/>
              </a:spcAft>
            </a:pPr>
            <a:endParaRPr lang="en-US" sz="1600" i="1" dirty="0" smtClean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27" name="TextBox 39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lnSpc>
                <a:spcPts val="5600"/>
              </a:lnSpc>
              <a:spcBef>
                <a:spcPts val="800"/>
              </a:spcBef>
              <a:spcAft>
                <a:spcPts val="0"/>
              </a:spcAft>
            </a:pP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Simplon </a:t>
            </a: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28" name="TextBox 40"/>
          <p:cNvSpPr txBox="1"/>
          <p:nvPr userDrawn="1"/>
        </p:nvSpPr>
        <p:spPr>
          <a:xfrm>
            <a:off x="-3138083" y="2807473"/>
            <a:ext cx="2739264" cy="12556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 fontAlgn="auto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5" name="TextBox 41"/>
          <p:cNvSpPr txBox="1"/>
          <p:nvPr userDrawn="1"/>
        </p:nvSpPr>
        <p:spPr>
          <a:xfrm>
            <a:off x="-3138083" y="4094615"/>
            <a:ext cx="2739264" cy="20008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</a:t>
            </a: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Simplon BP Regular 14pt</a:t>
            </a:r>
          </a:p>
        </p:txBody>
      </p:sp>
      <p:pic>
        <p:nvPicPr>
          <p:cNvPr id="46" name="Picture 42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  <a:solidFill>
            <a:srgbClr val="FFA800"/>
          </a:solidFill>
        </p:spPr>
      </p:pic>
      <p:pic>
        <p:nvPicPr>
          <p:cNvPr id="47" name="Picture 43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  <a:solidFill>
            <a:srgbClr val="B9418C"/>
          </a:solidFill>
        </p:spPr>
      </p:pic>
      <p:pic>
        <p:nvPicPr>
          <p:cNvPr id="48" name="Picture 44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  <a:solidFill>
            <a:srgbClr val="00A596"/>
          </a:solidFill>
        </p:spPr>
      </p:pic>
      <p:pic>
        <p:nvPicPr>
          <p:cNvPr id="49" name="Picture 45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50" name="Rectangle 46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1" name="Rectangle 47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 G 65  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52" name="Rectangle 48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 255  G 168  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53" name="Rectangle 49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G 165  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54" name="Rectangle 50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5845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</p:sldLayoutIdLst>
  <p:hf hdr="0" ft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A037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BR" smtClean="0"/>
              <a:t>Clique para editar o texto mestre</a:t>
            </a:r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BR" smtClean="0"/>
              <a:t>Segundo nível</a:t>
            </a:r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BR" smtClean="0"/>
              <a:t>Terceiro nível</a:t>
            </a:r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BR" smtClean="0"/>
              <a:t>Quarto nível</a:t>
            </a:r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820737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215658" y="0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2" name="TextBox 39"/>
          <p:cNvSpPr txBox="1"/>
          <p:nvPr/>
        </p:nvSpPr>
        <p:spPr>
          <a:xfrm>
            <a:off x="7058370" y="5189701"/>
            <a:ext cx="2050133" cy="3343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>
            <a:off x="-8387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-8388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" name="Freeform 5"/>
          <p:cNvSpPr>
            <a:spLocks/>
          </p:cNvSpPr>
          <p:nvPr/>
        </p:nvSpPr>
        <p:spPr bwMode="auto">
          <a:xfrm>
            <a:off x="742500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6" name="Freeform 5"/>
          <p:cNvSpPr>
            <a:spLocks/>
          </p:cNvSpPr>
          <p:nvPr/>
        </p:nvSpPr>
        <p:spPr bwMode="auto">
          <a:xfrm>
            <a:off x="1493388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7" name="Freeform 5"/>
          <p:cNvSpPr>
            <a:spLocks/>
          </p:cNvSpPr>
          <p:nvPr/>
        </p:nvSpPr>
        <p:spPr bwMode="auto">
          <a:xfrm>
            <a:off x="2410170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>
            <a:off x="2410169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9" name="Freeform 5"/>
          <p:cNvSpPr>
            <a:spLocks/>
          </p:cNvSpPr>
          <p:nvPr/>
        </p:nvSpPr>
        <p:spPr bwMode="auto">
          <a:xfrm>
            <a:off x="3161057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0" name="Freeform 5"/>
          <p:cNvSpPr>
            <a:spLocks/>
          </p:cNvSpPr>
          <p:nvPr/>
        </p:nvSpPr>
        <p:spPr bwMode="auto">
          <a:xfrm>
            <a:off x="3911945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1" name="Freeform 5"/>
          <p:cNvSpPr>
            <a:spLocks/>
          </p:cNvSpPr>
          <p:nvPr/>
        </p:nvSpPr>
        <p:spPr bwMode="auto">
          <a:xfrm>
            <a:off x="4805708" y="5164039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2" name="Freeform 5"/>
          <p:cNvSpPr>
            <a:spLocks/>
          </p:cNvSpPr>
          <p:nvPr/>
        </p:nvSpPr>
        <p:spPr bwMode="auto">
          <a:xfrm>
            <a:off x="4805707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3" name="Freeform 5"/>
          <p:cNvSpPr>
            <a:spLocks/>
          </p:cNvSpPr>
          <p:nvPr/>
        </p:nvSpPr>
        <p:spPr bwMode="auto">
          <a:xfrm>
            <a:off x="5556595" y="5365487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>
            <a:off x="6307484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9589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chemeClr val="accent1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BR" smtClean="0"/>
              <a:t>Clique para editar o texto mestre</a:t>
            </a:r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BR" smtClean="0"/>
              <a:t>Segundo nível</a:t>
            </a:r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BR" smtClean="0"/>
              <a:t>Terceiro nível</a:t>
            </a:r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BR" smtClean="0"/>
              <a:t>Quarto nível</a:t>
            </a:r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-215658" y="0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TextBox 39"/>
          <p:cNvSpPr txBox="1"/>
          <p:nvPr/>
        </p:nvSpPr>
        <p:spPr>
          <a:xfrm>
            <a:off x="7058370" y="5189701"/>
            <a:ext cx="2050133" cy="3343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-8387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" name="Freeform 5"/>
          <p:cNvSpPr>
            <a:spLocks/>
          </p:cNvSpPr>
          <p:nvPr/>
        </p:nvSpPr>
        <p:spPr bwMode="auto">
          <a:xfrm>
            <a:off x="-8388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>
            <a:off x="742500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1493388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" name="Freeform 5"/>
          <p:cNvSpPr>
            <a:spLocks/>
          </p:cNvSpPr>
          <p:nvPr/>
        </p:nvSpPr>
        <p:spPr bwMode="auto">
          <a:xfrm>
            <a:off x="2410170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6" name="Freeform 5"/>
          <p:cNvSpPr>
            <a:spLocks/>
          </p:cNvSpPr>
          <p:nvPr/>
        </p:nvSpPr>
        <p:spPr bwMode="auto">
          <a:xfrm>
            <a:off x="2410169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7" name="Freeform 5"/>
          <p:cNvSpPr>
            <a:spLocks/>
          </p:cNvSpPr>
          <p:nvPr/>
        </p:nvSpPr>
        <p:spPr bwMode="auto">
          <a:xfrm>
            <a:off x="3161057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>
            <a:off x="3911945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9" name="Freeform 5"/>
          <p:cNvSpPr>
            <a:spLocks/>
          </p:cNvSpPr>
          <p:nvPr/>
        </p:nvSpPr>
        <p:spPr bwMode="auto">
          <a:xfrm>
            <a:off x="4805708" y="5164039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0" name="Freeform 5"/>
          <p:cNvSpPr>
            <a:spLocks/>
          </p:cNvSpPr>
          <p:nvPr/>
        </p:nvSpPr>
        <p:spPr bwMode="auto">
          <a:xfrm>
            <a:off x="4805707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1" name="Freeform 5"/>
          <p:cNvSpPr>
            <a:spLocks/>
          </p:cNvSpPr>
          <p:nvPr/>
        </p:nvSpPr>
        <p:spPr bwMode="auto">
          <a:xfrm>
            <a:off x="5556595" y="5365487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2" name="Freeform 5"/>
          <p:cNvSpPr>
            <a:spLocks/>
          </p:cNvSpPr>
          <p:nvPr/>
        </p:nvSpPr>
        <p:spPr bwMode="auto">
          <a:xfrm>
            <a:off x="6307484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137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A037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auto">
              <a:lnSpc>
                <a:spcPts val="1800"/>
              </a:lnSpc>
              <a:spcBef>
                <a:spcPts val="800"/>
              </a:spcBef>
              <a:spcAft>
                <a:spcPts val="0"/>
              </a:spcAft>
            </a:pPr>
            <a:endParaRPr lang="en-US" sz="1600" i="1" dirty="0" smtClean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-3089236" y="1649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lnSpc>
                <a:spcPts val="5600"/>
              </a:lnSpc>
              <a:spcBef>
                <a:spcPts val="800"/>
              </a:spcBef>
              <a:spcAft>
                <a:spcPts val="0"/>
              </a:spcAft>
            </a:pP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Simplon </a:t>
            </a: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-3052358" y="2331223"/>
            <a:ext cx="2739264" cy="11022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 fontAlgn="auto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-3052358" y="3618366"/>
            <a:ext cx="2739264" cy="296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</a:t>
            </a: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Simplon BP Regular 14pt</a:t>
            </a:r>
          </a:p>
        </p:txBody>
      </p:sp>
      <p:sp>
        <p:nvSpPr>
          <p:cNvPr id="74" name="Rectangle 35"/>
          <p:cNvSpPr/>
          <p:nvPr userDrawn="1"/>
        </p:nvSpPr>
        <p:spPr>
          <a:xfrm>
            <a:off x="10008318" y="309078"/>
            <a:ext cx="8866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ROXO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ROSA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LARANJA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AMARELO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VERDE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AZUL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75" name="Rectangle 36"/>
          <p:cNvSpPr/>
          <p:nvPr userDrawn="1"/>
        </p:nvSpPr>
        <p:spPr>
          <a:xfrm>
            <a:off x="10016846" y="108554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G 40  B 140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6" name="Rectangle 37"/>
          <p:cNvSpPr/>
          <p:nvPr userDrawn="1"/>
        </p:nvSpPr>
        <p:spPr>
          <a:xfrm>
            <a:off x="10016846" y="538722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160  G 43  B 255 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7" name="Rectangle 38"/>
          <p:cNvSpPr/>
          <p:nvPr userDrawn="1"/>
        </p:nvSpPr>
        <p:spPr>
          <a:xfrm>
            <a:off x="10016846" y="159692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109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8" name="Rectangle 39"/>
          <p:cNvSpPr/>
          <p:nvPr userDrawn="1"/>
        </p:nvSpPr>
        <p:spPr>
          <a:xfrm>
            <a:off x="10016846" y="2151554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255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9" name="Rectangle 39"/>
          <p:cNvSpPr/>
          <p:nvPr userDrawn="1"/>
        </p:nvSpPr>
        <p:spPr>
          <a:xfrm>
            <a:off x="10016846" y="2708709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211  B 24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0" name="Rectangle 39"/>
          <p:cNvSpPr/>
          <p:nvPr userDrawn="1"/>
        </p:nvSpPr>
        <p:spPr>
          <a:xfrm>
            <a:off x="10016846" y="3284401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206  B 255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314424" y="305319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Freeform 5"/>
          <p:cNvSpPr>
            <a:spLocks/>
          </p:cNvSpPr>
          <p:nvPr userDrawn="1"/>
        </p:nvSpPr>
        <p:spPr bwMode="auto">
          <a:xfrm>
            <a:off x="9314424" y="2504374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Freeform 5"/>
          <p:cNvSpPr>
            <a:spLocks/>
          </p:cNvSpPr>
          <p:nvPr userDrawn="1"/>
        </p:nvSpPr>
        <p:spPr bwMode="auto">
          <a:xfrm>
            <a:off x="9314424" y="195555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Freeform 5"/>
          <p:cNvSpPr>
            <a:spLocks/>
          </p:cNvSpPr>
          <p:nvPr userDrawn="1"/>
        </p:nvSpPr>
        <p:spPr bwMode="auto">
          <a:xfrm>
            <a:off x="9314424" y="1406726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Freeform 5"/>
          <p:cNvSpPr>
            <a:spLocks/>
          </p:cNvSpPr>
          <p:nvPr userDrawn="1"/>
        </p:nvSpPr>
        <p:spPr bwMode="auto">
          <a:xfrm>
            <a:off x="9314424" y="857902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Freeform 5"/>
          <p:cNvSpPr>
            <a:spLocks/>
          </p:cNvSpPr>
          <p:nvPr userDrawn="1"/>
        </p:nvSpPr>
        <p:spPr bwMode="auto">
          <a:xfrm>
            <a:off x="9314424" y="30907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Rectangle 39"/>
          <p:cNvSpPr/>
          <p:nvPr userDrawn="1"/>
        </p:nvSpPr>
        <p:spPr>
          <a:xfrm>
            <a:off x="10016846" y="3843078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8" name="Freeform 5"/>
          <p:cNvSpPr>
            <a:spLocks/>
          </p:cNvSpPr>
          <p:nvPr userDrawn="1"/>
        </p:nvSpPr>
        <p:spPr bwMode="auto">
          <a:xfrm>
            <a:off x="9314424" y="3611875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TextBox 39"/>
          <p:cNvSpPr txBox="1"/>
          <p:nvPr userDrawn="1"/>
        </p:nvSpPr>
        <p:spPr>
          <a:xfrm>
            <a:off x="9314424" y="13858"/>
            <a:ext cx="1231861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80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Cores </a:t>
            </a: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endParaRPr lang="en-US" sz="1600" dirty="0" smtClean="0">
              <a:solidFill>
                <a:srgbClr val="4D4D4D"/>
              </a:solidFill>
              <a:latin typeface="Simplon Oi Headline"/>
              <a:cs typeface="Simplon Oi Headline"/>
            </a:endParaRPr>
          </a:p>
        </p:txBody>
      </p:sp>
      <p:sp>
        <p:nvSpPr>
          <p:cNvPr id="105" name="TextBox 39"/>
          <p:cNvSpPr txBox="1"/>
          <p:nvPr userDrawn="1"/>
        </p:nvSpPr>
        <p:spPr>
          <a:xfrm>
            <a:off x="-6817" y="5262133"/>
            <a:ext cx="6322688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800"/>
              </a:spcBef>
              <a:spcAft>
                <a:spcPts val="0"/>
              </a:spcAft>
            </a:pP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de cores 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(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usar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apenas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2 cores dos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abaixo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)</a:t>
            </a:r>
          </a:p>
        </p:txBody>
      </p:sp>
      <p:sp>
        <p:nvSpPr>
          <p:cNvPr id="106" name="Freeform 5"/>
          <p:cNvSpPr>
            <a:spLocks/>
          </p:cNvSpPr>
          <p:nvPr userDrawn="1"/>
        </p:nvSpPr>
        <p:spPr bwMode="auto">
          <a:xfrm>
            <a:off x="0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Freeform 5"/>
          <p:cNvSpPr>
            <a:spLocks/>
          </p:cNvSpPr>
          <p:nvPr userDrawn="1"/>
        </p:nvSpPr>
        <p:spPr bwMode="auto">
          <a:xfrm>
            <a:off x="-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Freeform 5"/>
          <p:cNvSpPr>
            <a:spLocks/>
          </p:cNvSpPr>
          <p:nvPr userDrawn="1"/>
        </p:nvSpPr>
        <p:spPr bwMode="auto">
          <a:xfrm>
            <a:off x="750887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Freeform 5"/>
          <p:cNvSpPr>
            <a:spLocks/>
          </p:cNvSpPr>
          <p:nvPr userDrawn="1"/>
        </p:nvSpPr>
        <p:spPr bwMode="auto">
          <a:xfrm>
            <a:off x="1501775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Freeform 5"/>
          <p:cNvSpPr>
            <a:spLocks/>
          </p:cNvSpPr>
          <p:nvPr userDrawn="1"/>
        </p:nvSpPr>
        <p:spPr bwMode="auto">
          <a:xfrm>
            <a:off x="2418557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Freeform 5"/>
          <p:cNvSpPr>
            <a:spLocks/>
          </p:cNvSpPr>
          <p:nvPr userDrawn="1"/>
        </p:nvSpPr>
        <p:spPr bwMode="auto">
          <a:xfrm>
            <a:off x="2418556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Freeform 5"/>
          <p:cNvSpPr>
            <a:spLocks/>
          </p:cNvSpPr>
          <p:nvPr userDrawn="1"/>
        </p:nvSpPr>
        <p:spPr bwMode="auto">
          <a:xfrm>
            <a:off x="3169444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Freeform 5"/>
          <p:cNvSpPr>
            <a:spLocks/>
          </p:cNvSpPr>
          <p:nvPr userDrawn="1"/>
        </p:nvSpPr>
        <p:spPr bwMode="auto">
          <a:xfrm>
            <a:off x="3920332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Freeform 5"/>
          <p:cNvSpPr>
            <a:spLocks/>
          </p:cNvSpPr>
          <p:nvPr userDrawn="1"/>
        </p:nvSpPr>
        <p:spPr bwMode="auto">
          <a:xfrm>
            <a:off x="4814095" y="5543549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Freeform 5"/>
          <p:cNvSpPr>
            <a:spLocks/>
          </p:cNvSpPr>
          <p:nvPr userDrawn="1"/>
        </p:nvSpPr>
        <p:spPr bwMode="auto">
          <a:xfrm>
            <a:off x="4814094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Freeform 5"/>
          <p:cNvSpPr>
            <a:spLocks/>
          </p:cNvSpPr>
          <p:nvPr userDrawn="1"/>
        </p:nvSpPr>
        <p:spPr bwMode="auto">
          <a:xfrm>
            <a:off x="5564982" y="610503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Freeform 5"/>
          <p:cNvSpPr>
            <a:spLocks/>
          </p:cNvSpPr>
          <p:nvPr userDrawn="1"/>
        </p:nvSpPr>
        <p:spPr bwMode="auto">
          <a:xfrm>
            <a:off x="631587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5621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9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auto">
              <a:lnSpc>
                <a:spcPts val="1800"/>
              </a:lnSpc>
              <a:spcBef>
                <a:spcPts val="800"/>
              </a:spcBef>
              <a:spcAft>
                <a:spcPts val="0"/>
              </a:spcAft>
            </a:pPr>
            <a:endParaRPr lang="en-US" sz="1600" i="1" dirty="0" smtClean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-3089236" y="1649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lnSpc>
                <a:spcPts val="5600"/>
              </a:lnSpc>
              <a:spcBef>
                <a:spcPts val="800"/>
              </a:spcBef>
              <a:spcAft>
                <a:spcPts val="0"/>
              </a:spcAft>
            </a:pP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Simplon </a:t>
            </a: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-3052358" y="2331223"/>
            <a:ext cx="2739264" cy="11022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 fontAlgn="auto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-3052358" y="3618366"/>
            <a:ext cx="2739264" cy="296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</a:t>
            </a: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Simplon BP Regular 14pt</a:t>
            </a:r>
          </a:p>
        </p:txBody>
      </p:sp>
      <p:sp>
        <p:nvSpPr>
          <p:cNvPr id="74" name="Rectangle 35"/>
          <p:cNvSpPr/>
          <p:nvPr userDrawn="1"/>
        </p:nvSpPr>
        <p:spPr>
          <a:xfrm>
            <a:off x="10008318" y="309078"/>
            <a:ext cx="8866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ROXO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ROSA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LARANJA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AMARELO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VERDE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AZUL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75" name="Rectangle 36"/>
          <p:cNvSpPr/>
          <p:nvPr userDrawn="1"/>
        </p:nvSpPr>
        <p:spPr>
          <a:xfrm>
            <a:off x="10016846" y="108554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G 40  B 140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6" name="Rectangle 37"/>
          <p:cNvSpPr/>
          <p:nvPr userDrawn="1"/>
        </p:nvSpPr>
        <p:spPr>
          <a:xfrm>
            <a:off x="10016846" y="538722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160  G 43  B 255 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7" name="Rectangle 38"/>
          <p:cNvSpPr/>
          <p:nvPr userDrawn="1"/>
        </p:nvSpPr>
        <p:spPr>
          <a:xfrm>
            <a:off x="10016846" y="159692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109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8" name="Rectangle 39"/>
          <p:cNvSpPr/>
          <p:nvPr userDrawn="1"/>
        </p:nvSpPr>
        <p:spPr>
          <a:xfrm>
            <a:off x="10016846" y="2151554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255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9" name="Rectangle 39"/>
          <p:cNvSpPr/>
          <p:nvPr userDrawn="1"/>
        </p:nvSpPr>
        <p:spPr>
          <a:xfrm>
            <a:off x="10016846" y="2708709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211  B 24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0" name="Rectangle 39"/>
          <p:cNvSpPr/>
          <p:nvPr userDrawn="1"/>
        </p:nvSpPr>
        <p:spPr>
          <a:xfrm>
            <a:off x="10016846" y="3284401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206  B 255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314424" y="305319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Freeform 5"/>
          <p:cNvSpPr>
            <a:spLocks/>
          </p:cNvSpPr>
          <p:nvPr userDrawn="1"/>
        </p:nvSpPr>
        <p:spPr bwMode="auto">
          <a:xfrm>
            <a:off x="9314424" y="2504374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Freeform 5"/>
          <p:cNvSpPr>
            <a:spLocks/>
          </p:cNvSpPr>
          <p:nvPr userDrawn="1"/>
        </p:nvSpPr>
        <p:spPr bwMode="auto">
          <a:xfrm>
            <a:off x="9314424" y="195555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Freeform 5"/>
          <p:cNvSpPr>
            <a:spLocks/>
          </p:cNvSpPr>
          <p:nvPr userDrawn="1"/>
        </p:nvSpPr>
        <p:spPr bwMode="auto">
          <a:xfrm>
            <a:off x="9314424" y="1406726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Freeform 5"/>
          <p:cNvSpPr>
            <a:spLocks/>
          </p:cNvSpPr>
          <p:nvPr userDrawn="1"/>
        </p:nvSpPr>
        <p:spPr bwMode="auto">
          <a:xfrm>
            <a:off x="9314424" y="857902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Freeform 5"/>
          <p:cNvSpPr>
            <a:spLocks/>
          </p:cNvSpPr>
          <p:nvPr userDrawn="1"/>
        </p:nvSpPr>
        <p:spPr bwMode="auto">
          <a:xfrm>
            <a:off x="9314424" y="30907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Rectangle 39"/>
          <p:cNvSpPr/>
          <p:nvPr userDrawn="1"/>
        </p:nvSpPr>
        <p:spPr>
          <a:xfrm>
            <a:off x="10016846" y="3843078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8" name="Freeform 5"/>
          <p:cNvSpPr>
            <a:spLocks/>
          </p:cNvSpPr>
          <p:nvPr userDrawn="1"/>
        </p:nvSpPr>
        <p:spPr bwMode="auto">
          <a:xfrm>
            <a:off x="9314424" y="3611875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TextBox 39"/>
          <p:cNvSpPr txBox="1"/>
          <p:nvPr userDrawn="1"/>
        </p:nvSpPr>
        <p:spPr>
          <a:xfrm>
            <a:off x="9314424" y="13858"/>
            <a:ext cx="1231861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80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Cores </a:t>
            </a: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endParaRPr lang="en-US" sz="1600" dirty="0" smtClean="0">
              <a:solidFill>
                <a:srgbClr val="4D4D4D"/>
              </a:solidFill>
              <a:latin typeface="Simplon Oi Headline"/>
              <a:cs typeface="Simplon Oi Headline"/>
            </a:endParaRPr>
          </a:p>
        </p:txBody>
      </p:sp>
      <p:sp>
        <p:nvSpPr>
          <p:cNvPr id="105" name="TextBox 39"/>
          <p:cNvSpPr txBox="1"/>
          <p:nvPr userDrawn="1"/>
        </p:nvSpPr>
        <p:spPr>
          <a:xfrm>
            <a:off x="-6817" y="5262133"/>
            <a:ext cx="6322688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800"/>
              </a:spcBef>
              <a:spcAft>
                <a:spcPts val="0"/>
              </a:spcAft>
            </a:pP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de cores 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(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usar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apenas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2 cores dos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abaixo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)</a:t>
            </a:r>
          </a:p>
        </p:txBody>
      </p:sp>
      <p:sp>
        <p:nvSpPr>
          <p:cNvPr id="106" name="Freeform 5"/>
          <p:cNvSpPr>
            <a:spLocks/>
          </p:cNvSpPr>
          <p:nvPr userDrawn="1"/>
        </p:nvSpPr>
        <p:spPr bwMode="auto">
          <a:xfrm>
            <a:off x="0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Freeform 5"/>
          <p:cNvSpPr>
            <a:spLocks/>
          </p:cNvSpPr>
          <p:nvPr userDrawn="1"/>
        </p:nvSpPr>
        <p:spPr bwMode="auto">
          <a:xfrm>
            <a:off x="-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Freeform 5"/>
          <p:cNvSpPr>
            <a:spLocks/>
          </p:cNvSpPr>
          <p:nvPr userDrawn="1"/>
        </p:nvSpPr>
        <p:spPr bwMode="auto">
          <a:xfrm>
            <a:off x="750887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Freeform 5"/>
          <p:cNvSpPr>
            <a:spLocks/>
          </p:cNvSpPr>
          <p:nvPr userDrawn="1"/>
        </p:nvSpPr>
        <p:spPr bwMode="auto">
          <a:xfrm>
            <a:off x="1501775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Freeform 5"/>
          <p:cNvSpPr>
            <a:spLocks/>
          </p:cNvSpPr>
          <p:nvPr userDrawn="1"/>
        </p:nvSpPr>
        <p:spPr bwMode="auto">
          <a:xfrm>
            <a:off x="2418557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Freeform 5"/>
          <p:cNvSpPr>
            <a:spLocks/>
          </p:cNvSpPr>
          <p:nvPr userDrawn="1"/>
        </p:nvSpPr>
        <p:spPr bwMode="auto">
          <a:xfrm>
            <a:off x="2418556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Freeform 5"/>
          <p:cNvSpPr>
            <a:spLocks/>
          </p:cNvSpPr>
          <p:nvPr userDrawn="1"/>
        </p:nvSpPr>
        <p:spPr bwMode="auto">
          <a:xfrm>
            <a:off x="3169444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Freeform 5"/>
          <p:cNvSpPr>
            <a:spLocks/>
          </p:cNvSpPr>
          <p:nvPr userDrawn="1"/>
        </p:nvSpPr>
        <p:spPr bwMode="auto">
          <a:xfrm>
            <a:off x="3920332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Freeform 5"/>
          <p:cNvSpPr>
            <a:spLocks/>
          </p:cNvSpPr>
          <p:nvPr userDrawn="1"/>
        </p:nvSpPr>
        <p:spPr bwMode="auto">
          <a:xfrm>
            <a:off x="4814095" y="5543549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Freeform 5"/>
          <p:cNvSpPr>
            <a:spLocks/>
          </p:cNvSpPr>
          <p:nvPr userDrawn="1"/>
        </p:nvSpPr>
        <p:spPr bwMode="auto">
          <a:xfrm>
            <a:off x="4814094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Freeform 5"/>
          <p:cNvSpPr>
            <a:spLocks/>
          </p:cNvSpPr>
          <p:nvPr userDrawn="1"/>
        </p:nvSpPr>
        <p:spPr bwMode="auto">
          <a:xfrm>
            <a:off x="5564982" y="610503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Freeform 5"/>
          <p:cNvSpPr>
            <a:spLocks/>
          </p:cNvSpPr>
          <p:nvPr userDrawn="1"/>
        </p:nvSpPr>
        <p:spPr bwMode="auto">
          <a:xfrm>
            <a:off x="631587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6401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Second level</a:t>
            </a:r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Third level</a:t>
            </a:r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Fourth level</a:t>
            </a:r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-215658" y="0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16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109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40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2" name="TextBox 39"/>
          <p:cNvSpPr txBox="1"/>
          <p:nvPr userDrawn="1"/>
        </p:nvSpPr>
        <p:spPr>
          <a:xfrm>
            <a:off x="7058370" y="5189701"/>
            <a:ext cx="2050133" cy="3343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800"/>
              </a:spcBef>
              <a:spcAft>
                <a:spcPts val="0"/>
              </a:spcAft>
            </a:pP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33" name="Freeform 5"/>
          <p:cNvSpPr>
            <a:spLocks/>
          </p:cNvSpPr>
          <p:nvPr userDrawn="1"/>
        </p:nvSpPr>
        <p:spPr bwMode="auto">
          <a:xfrm>
            <a:off x="-8387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Freeform 5"/>
          <p:cNvSpPr>
            <a:spLocks/>
          </p:cNvSpPr>
          <p:nvPr userDrawn="1"/>
        </p:nvSpPr>
        <p:spPr bwMode="auto">
          <a:xfrm>
            <a:off x="-8388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Freeform 5"/>
          <p:cNvSpPr>
            <a:spLocks/>
          </p:cNvSpPr>
          <p:nvPr userDrawn="1"/>
        </p:nvSpPr>
        <p:spPr bwMode="auto">
          <a:xfrm>
            <a:off x="742500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Freeform 5"/>
          <p:cNvSpPr>
            <a:spLocks/>
          </p:cNvSpPr>
          <p:nvPr userDrawn="1"/>
        </p:nvSpPr>
        <p:spPr bwMode="auto">
          <a:xfrm>
            <a:off x="1493388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>
            <a:off x="2410170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auto">
          <a:xfrm>
            <a:off x="2410169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Freeform 5"/>
          <p:cNvSpPr>
            <a:spLocks/>
          </p:cNvSpPr>
          <p:nvPr userDrawn="1"/>
        </p:nvSpPr>
        <p:spPr bwMode="auto">
          <a:xfrm>
            <a:off x="3161057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Freeform 5"/>
          <p:cNvSpPr>
            <a:spLocks/>
          </p:cNvSpPr>
          <p:nvPr userDrawn="1"/>
        </p:nvSpPr>
        <p:spPr bwMode="auto">
          <a:xfrm>
            <a:off x="3911945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Freeform 5"/>
          <p:cNvSpPr>
            <a:spLocks/>
          </p:cNvSpPr>
          <p:nvPr userDrawn="1"/>
        </p:nvSpPr>
        <p:spPr bwMode="auto">
          <a:xfrm>
            <a:off x="4805708" y="5164039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Freeform 5"/>
          <p:cNvSpPr>
            <a:spLocks/>
          </p:cNvSpPr>
          <p:nvPr userDrawn="1"/>
        </p:nvSpPr>
        <p:spPr bwMode="auto">
          <a:xfrm>
            <a:off x="4805707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Freeform 5"/>
          <p:cNvSpPr>
            <a:spLocks/>
          </p:cNvSpPr>
          <p:nvPr userDrawn="1"/>
        </p:nvSpPr>
        <p:spPr bwMode="auto">
          <a:xfrm>
            <a:off x="5556595" y="5365487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Freeform 5"/>
          <p:cNvSpPr>
            <a:spLocks/>
          </p:cNvSpPr>
          <p:nvPr userDrawn="1"/>
        </p:nvSpPr>
        <p:spPr bwMode="auto">
          <a:xfrm>
            <a:off x="6307484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4850952-3374-434C-8FC6-DE28F8CD25B0}" type="slidenum">
              <a:rPr lang="pt-BR" smtClean="0">
                <a:solidFill>
                  <a:srgbClr val="5F5F5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7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r>
              <a:rPr lang="pt-PT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645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00CE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auto">
              <a:lnSpc>
                <a:spcPts val="1800"/>
              </a:lnSpc>
              <a:spcBef>
                <a:spcPts val="800"/>
              </a:spcBef>
              <a:spcAft>
                <a:spcPts val="0"/>
              </a:spcAft>
            </a:pPr>
            <a:endParaRPr lang="en-US" sz="1600" i="1" dirty="0" smtClean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-3089236" y="1649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lnSpc>
                <a:spcPts val="5600"/>
              </a:lnSpc>
              <a:spcBef>
                <a:spcPts val="800"/>
              </a:spcBef>
              <a:spcAft>
                <a:spcPts val="0"/>
              </a:spcAft>
            </a:pP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Simplon </a:t>
            </a: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-3052358" y="2331223"/>
            <a:ext cx="2739264" cy="11022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 fontAlgn="auto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-3052358" y="3618366"/>
            <a:ext cx="2739264" cy="296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</a:t>
            </a: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Simplon BP Regular 14pt</a:t>
            </a:r>
          </a:p>
        </p:txBody>
      </p:sp>
      <p:sp>
        <p:nvSpPr>
          <p:cNvPr id="74" name="Rectangle 35"/>
          <p:cNvSpPr/>
          <p:nvPr userDrawn="1"/>
        </p:nvSpPr>
        <p:spPr>
          <a:xfrm>
            <a:off x="10008318" y="309078"/>
            <a:ext cx="8866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ROXO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ROSA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LARANJA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AMARELO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VERDE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AZUL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75" name="Rectangle 36"/>
          <p:cNvSpPr/>
          <p:nvPr userDrawn="1"/>
        </p:nvSpPr>
        <p:spPr>
          <a:xfrm>
            <a:off x="10016846" y="108554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G 40  B 140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6" name="Rectangle 37"/>
          <p:cNvSpPr/>
          <p:nvPr userDrawn="1"/>
        </p:nvSpPr>
        <p:spPr>
          <a:xfrm>
            <a:off x="10016846" y="538722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160  G 43  B 255 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7" name="Rectangle 38"/>
          <p:cNvSpPr/>
          <p:nvPr userDrawn="1"/>
        </p:nvSpPr>
        <p:spPr>
          <a:xfrm>
            <a:off x="10016846" y="159692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109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8" name="Rectangle 39"/>
          <p:cNvSpPr/>
          <p:nvPr userDrawn="1"/>
        </p:nvSpPr>
        <p:spPr>
          <a:xfrm>
            <a:off x="10016846" y="2151554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255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9" name="Rectangle 39"/>
          <p:cNvSpPr/>
          <p:nvPr userDrawn="1"/>
        </p:nvSpPr>
        <p:spPr>
          <a:xfrm>
            <a:off x="10016846" y="2708709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211  B 24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0" name="Rectangle 39"/>
          <p:cNvSpPr/>
          <p:nvPr userDrawn="1"/>
        </p:nvSpPr>
        <p:spPr>
          <a:xfrm>
            <a:off x="10016846" y="3284401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206  B 255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314424" y="305319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/>
              </a:solidFill>
              <a:latin typeface="Georgia"/>
            </a:endParaRPr>
          </a:p>
        </p:txBody>
      </p:sp>
      <p:sp>
        <p:nvSpPr>
          <p:cNvPr id="82" name="Freeform 5"/>
          <p:cNvSpPr>
            <a:spLocks/>
          </p:cNvSpPr>
          <p:nvPr userDrawn="1"/>
        </p:nvSpPr>
        <p:spPr bwMode="auto">
          <a:xfrm>
            <a:off x="9314424" y="2504374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/>
              </a:solidFill>
              <a:latin typeface="Georgia"/>
            </a:endParaRPr>
          </a:p>
        </p:txBody>
      </p:sp>
      <p:sp>
        <p:nvSpPr>
          <p:cNvPr id="83" name="Freeform 5"/>
          <p:cNvSpPr>
            <a:spLocks/>
          </p:cNvSpPr>
          <p:nvPr userDrawn="1"/>
        </p:nvSpPr>
        <p:spPr bwMode="auto">
          <a:xfrm>
            <a:off x="9314424" y="195555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/>
              </a:solidFill>
              <a:latin typeface="Georgia"/>
            </a:endParaRPr>
          </a:p>
        </p:txBody>
      </p:sp>
      <p:sp>
        <p:nvSpPr>
          <p:cNvPr id="84" name="Freeform 5"/>
          <p:cNvSpPr>
            <a:spLocks/>
          </p:cNvSpPr>
          <p:nvPr userDrawn="1"/>
        </p:nvSpPr>
        <p:spPr bwMode="auto">
          <a:xfrm>
            <a:off x="9314424" y="1406726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/>
              </a:solidFill>
              <a:latin typeface="Georgia"/>
            </a:endParaRPr>
          </a:p>
        </p:txBody>
      </p:sp>
      <p:sp>
        <p:nvSpPr>
          <p:cNvPr id="85" name="Freeform 5"/>
          <p:cNvSpPr>
            <a:spLocks/>
          </p:cNvSpPr>
          <p:nvPr userDrawn="1"/>
        </p:nvSpPr>
        <p:spPr bwMode="auto">
          <a:xfrm>
            <a:off x="9314424" y="857902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/>
              </a:solidFill>
              <a:latin typeface="Georgia"/>
            </a:endParaRPr>
          </a:p>
        </p:txBody>
      </p:sp>
      <p:sp>
        <p:nvSpPr>
          <p:cNvPr id="86" name="Freeform 5"/>
          <p:cNvSpPr>
            <a:spLocks/>
          </p:cNvSpPr>
          <p:nvPr userDrawn="1"/>
        </p:nvSpPr>
        <p:spPr bwMode="auto">
          <a:xfrm>
            <a:off x="9314424" y="30907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/>
              </a:solidFill>
              <a:latin typeface="Georgia"/>
            </a:endParaRPr>
          </a:p>
        </p:txBody>
      </p:sp>
      <p:sp>
        <p:nvSpPr>
          <p:cNvPr id="87" name="Rectangle 39"/>
          <p:cNvSpPr/>
          <p:nvPr userDrawn="1"/>
        </p:nvSpPr>
        <p:spPr>
          <a:xfrm>
            <a:off x="10016846" y="3843078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8" name="Freeform 5"/>
          <p:cNvSpPr>
            <a:spLocks/>
          </p:cNvSpPr>
          <p:nvPr userDrawn="1"/>
        </p:nvSpPr>
        <p:spPr bwMode="auto">
          <a:xfrm>
            <a:off x="9314424" y="3611875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04" name="TextBox 39"/>
          <p:cNvSpPr txBox="1"/>
          <p:nvPr userDrawn="1"/>
        </p:nvSpPr>
        <p:spPr>
          <a:xfrm>
            <a:off x="9314424" y="13858"/>
            <a:ext cx="1231861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80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Cores </a:t>
            </a: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endParaRPr lang="en-US" sz="1600" dirty="0" smtClean="0">
              <a:solidFill>
                <a:srgbClr val="4D4D4D"/>
              </a:solidFill>
              <a:latin typeface="Simplon Oi Headline"/>
              <a:cs typeface="Simplon Oi Headline"/>
            </a:endParaRPr>
          </a:p>
        </p:txBody>
      </p:sp>
      <p:sp>
        <p:nvSpPr>
          <p:cNvPr id="105" name="TextBox 39"/>
          <p:cNvSpPr txBox="1"/>
          <p:nvPr userDrawn="1"/>
        </p:nvSpPr>
        <p:spPr>
          <a:xfrm>
            <a:off x="-6817" y="5262133"/>
            <a:ext cx="6322688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800"/>
              </a:spcBef>
              <a:spcAft>
                <a:spcPts val="0"/>
              </a:spcAft>
            </a:pP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de cores 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(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usar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apenas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2 cores dos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abaixo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)</a:t>
            </a:r>
          </a:p>
        </p:txBody>
      </p:sp>
      <p:sp>
        <p:nvSpPr>
          <p:cNvPr id="106" name="Freeform 5"/>
          <p:cNvSpPr>
            <a:spLocks/>
          </p:cNvSpPr>
          <p:nvPr userDrawn="1"/>
        </p:nvSpPr>
        <p:spPr bwMode="auto">
          <a:xfrm>
            <a:off x="0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07" name="Freeform 5"/>
          <p:cNvSpPr>
            <a:spLocks/>
          </p:cNvSpPr>
          <p:nvPr userDrawn="1"/>
        </p:nvSpPr>
        <p:spPr bwMode="auto">
          <a:xfrm>
            <a:off x="-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08" name="Freeform 5"/>
          <p:cNvSpPr>
            <a:spLocks/>
          </p:cNvSpPr>
          <p:nvPr userDrawn="1"/>
        </p:nvSpPr>
        <p:spPr bwMode="auto">
          <a:xfrm>
            <a:off x="750887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09" name="Freeform 5"/>
          <p:cNvSpPr>
            <a:spLocks/>
          </p:cNvSpPr>
          <p:nvPr userDrawn="1"/>
        </p:nvSpPr>
        <p:spPr bwMode="auto">
          <a:xfrm>
            <a:off x="1501775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10" name="Freeform 5"/>
          <p:cNvSpPr>
            <a:spLocks/>
          </p:cNvSpPr>
          <p:nvPr userDrawn="1"/>
        </p:nvSpPr>
        <p:spPr bwMode="auto">
          <a:xfrm>
            <a:off x="2418557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11" name="Freeform 5"/>
          <p:cNvSpPr>
            <a:spLocks/>
          </p:cNvSpPr>
          <p:nvPr userDrawn="1"/>
        </p:nvSpPr>
        <p:spPr bwMode="auto">
          <a:xfrm>
            <a:off x="2418556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12" name="Freeform 5"/>
          <p:cNvSpPr>
            <a:spLocks/>
          </p:cNvSpPr>
          <p:nvPr userDrawn="1"/>
        </p:nvSpPr>
        <p:spPr bwMode="auto">
          <a:xfrm>
            <a:off x="3169444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13" name="Freeform 5"/>
          <p:cNvSpPr>
            <a:spLocks/>
          </p:cNvSpPr>
          <p:nvPr userDrawn="1"/>
        </p:nvSpPr>
        <p:spPr bwMode="auto">
          <a:xfrm>
            <a:off x="3920332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14" name="Freeform 5"/>
          <p:cNvSpPr>
            <a:spLocks/>
          </p:cNvSpPr>
          <p:nvPr userDrawn="1"/>
        </p:nvSpPr>
        <p:spPr bwMode="auto">
          <a:xfrm>
            <a:off x="4814095" y="5543549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15" name="Freeform 5"/>
          <p:cNvSpPr>
            <a:spLocks/>
          </p:cNvSpPr>
          <p:nvPr userDrawn="1"/>
        </p:nvSpPr>
        <p:spPr bwMode="auto">
          <a:xfrm>
            <a:off x="4814094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16" name="Freeform 5"/>
          <p:cNvSpPr>
            <a:spLocks/>
          </p:cNvSpPr>
          <p:nvPr userDrawn="1"/>
        </p:nvSpPr>
        <p:spPr bwMode="auto">
          <a:xfrm>
            <a:off x="5564982" y="610503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17" name="Freeform 5"/>
          <p:cNvSpPr>
            <a:spLocks/>
          </p:cNvSpPr>
          <p:nvPr userDrawn="1"/>
        </p:nvSpPr>
        <p:spPr bwMode="auto">
          <a:xfrm>
            <a:off x="631587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black"/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98157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215658" y="0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109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40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TextBox 39"/>
          <p:cNvSpPr txBox="1"/>
          <p:nvPr userDrawn="1"/>
        </p:nvSpPr>
        <p:spPr>
          <a:xfrm>
            <a:off x="7058370" y="5189701"/>
            <a:ext cx="2050133" cy="3343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800"/>
              </a:spcBef>
              <a:spcAft>
                <a:spcPts val="0"/>
              </a:spcAft>
            </a:pP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-8387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>
            <a:off x="-8388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Freeform 5"/>
          <p:cNvSpPr>
            <a:spLocks/>
          </p:cNvSpPr>
          <p:nvPr userDrawn="1"/>
        </p:nvSpPr>
        <p:spPr bwMode="auto">
          <a:xfrm>
            <a:off x="742500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Freeform 5"/>
          <p:cNvSpPr>
            <a:spLocks/>
          </p:cNvSpPr>
          <p:nvPr userDrawn="1"/>
        </p:nvSpPr>
        <p:spPr bwMode="auto">
          <a:xfrm>
            <a:off x="1493388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Freeform 5"/>
          <p:cNvSpPr>
            <a:spLocks/>
          </p:cNvSpPr>
          <p:nvPr userDrawn="1"/>
        </p:nvSpPr>
        <p:spPr bwMode="auto">
          <a:xfrm>
            <a:off x="2410170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Freeform 5"/>
          <p:cNvSpPr>
            <a:spLocks/>
          </p:cNvSpPr>
          <p:nvPr userDrawn="1"/>
        </p:nvSpPr>
        <p:spPr bwMode="auto">
          <a:xfrm>
            <a:off x="2410169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>
            <a:off x="3161057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auto">
          <a:xfrm>
            <a:off x="3911945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Freeform 5"/>
          <p:cNvSpPr>
            <a:spLocks/>
          </p:cNvSpPr>
          <p:nvPr userDrawn="1"/>
        </p:nvSpPr>
        <p:spPr bwMode="auto">
          <a:xfrm>
            <a:off x="4805708" y="5164039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Freeform 5"/>
          <p:cNvSpPr>
            <a:spLocks/>
          </p:cNvSpPr>
          <p:nvPr userDrawn="1"/>
        </p:nvSpPr>
        <p:spPr bwMode="auto">
          <a:xfrm>
            <a:off x="4805707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Freeform 5"/>
          <p:cNvSpPr>
            <a:spLocks/>
          </p:cNvSpPr>
          <p:nvPr userDrawn="1"/>
        </p:nvSpPr>
        <p:spPr bwMode="auto">
          <a:xfrm>
            <a:off x="5556595" y="5365487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Freeform 5"/>
          <p:cNvSpPr>
            <a:spLocks/>
          </p:cNvSpPr>
          <p:nvPr userDrawn="1"/>
        </p:nvSpPr>
        <p:spPr bwMode="auto">
          <a:xfrm>
            <a:off x="6307484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4850952-3374-434C-8FC6-DE28F8CD25B0}" type="slidenum">
              <a:rPr lang="pt-BR" smtClean="0">
                <a:solidFill>
                  <a:srgbClr val="5F5F5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263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2100" b="0" i="0" kern="1200" noProof="0">
          <a:solidFill>
            <a:srgbClr val="00CE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19.xml"/><Relationship Id="rId5" Type="http://schemas.openxmlformats.org/officeDocument/2006/relationships/slide" Target="slide2.xml"/><Relationship Id="rId4" Type="http://schemas.openxmlformats.org/officeDocument/2006/relationships/slide" Target="slide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tags" Target="../tags/tag3.xml"/><Relationship Id="rId7" Type="http://schemas.openxmlformats.org/officeDocument/2006/relationships/slide" Target="slide14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" Target="slide3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LD-TI_GER_RELEASES@oi.net.br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slide" Target="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2"/>
          <p:cNvSpPr>
            <a:spLocks noGrp="1"/>
          </p:cNvSpPr>
          <p:nvPr>
            <p:ph type="ctrTitle" idx="4294967295"/>
          </p:nvPr>
        </p:nvSpPr>
        <p:spPr>
          <a:xfrm>
            <a:off x="0" y="141270"/>
            <a:ext cx="7236296" cy="2132013"/>
          </a:xfrm>
          <a:prstGeom prst="rect">
            <a:avLst/>
          </a:prstGeom>
        </p:spPr>
        <p:txBody>
          <a:bodyPr anchor="t" anchorCtr="0"/>
          <a:lstStyle/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 smtClean="0">
                <a:solidFill>
                  <a:schemeClr val="bg1"/>
                </a:solidFill>
                <a:latin typeface="Simplon Oi Headline"/>
                <a:cs typeface="Simplon Oi Headline"/>
              </a:rPr>
              <a:t>Gestão da carteira dGs</a:t>
            </a:r>
            <a:br>
              <a:rPr lang="pt-BR" sz="4000" i="0" dirty="0" smtClean="0">
                <a:solidFill>
                  <a:schemeClr val="bg1"/>
                </a:solidFill>
                <a:latin typeface="Simplon Oi Headline"/>
                <a:cs typeface="Simplon Oi Headline"/>
              </a:rPr>
            </a:br>
            <a:r>
              <a:rPr lang="pt-BR" sz="2800" i="0" dirty="0" smtClean="0">
                <a:solidFill>
                  <a:schemeClr val="bg1"/>
                </a:solidFill>
                <a:latin typeface="Simplon Oi Headline"/>
                <a:cs typeface="Simplon Oi Headline"/>
              </a:rPr>
              <a:t>gestão de ambienteS e  Release</a:t>
            </a:r>
            <a:r>
              <a:rPr lang="pt-BR" sz="4000" i="0" dirty="0">
                <a:solidFill>
                  <a:schemeClr val="bg1"/>
                </a:solidFill>
                <a:latin typeface="Simplon Oi Headline"/>
                <a:cs typeface="Simplon Oi Headline"/>
              </a:rPr>
              <a:t/>
            </a:r>
            <a:br>
              <a:rPr lang="pt-BR" sz="4000" i="0" dirty="0">
                <a:solidFill>
                  <a:schemeClr val="bg1"/>
                </a:solidFill>
                <a:latin typeface="Simplon Oi Headline"/>
                <a:cs typeface="Simplon Oi Headline"/>
              </a:rPr>
            </a:br>
            <a:r>
              <a:rPr lang="pt-BR" sz="3200" i="0" dirty="0">
                <a:solidFill>
                  <a:schemeClr val="bg1"/>
                </a:solidFill>
                <a:latin typeface="Simplon Oi Headline"/>
                <a:cs typeface="Simplon Oi Headline"/>
              </a:rPr>
              <a:t/>
            </a:r>
            <a:br>
              <a:rPr lang="pt-BR" sz="3200" i="0" dirty="0">
                <a:solidFill>
                  <a:schemeClr val="bg1"/>
                </a:solidFill>
                <a:latin typeface="Simplon Oi Headline"/>
                <a:cs typeface="Simplon Oi Headline"/>
              </a:rPr>
            </a:br>
            <a:r>
              <a:rPr lang="pt-BR" sz="4000" i="0" dirty="0" smtClean="0">
                <a:solidFill>
                  <a:schemeClr val="bg1"/>
                </a:solidFill>
                <a:latin typeface="Simplon Oi Headline"/>
                <a:cs typeface="Simplon Oi Headline"/>
              </a:rPr>
              <a:t>novembro/17</a:t>
            </a:r>
            <a:br>
              <a:rPr lang="pt-BR" sz="4000" i="0" dirty="0" smtClean="0">
                <a:solidFill>
                  <a:schemeClr val="bg1"/>
                </a:solidFill>
                <a:latin typeface="Simplon Oi Headline"/>
                <a:cs typeface="Simplon Oi Headline"/>
              </a:rPr>
            </a:br>
            <a:r>
              <a:rPr lang="pt-BR" sz="2000" i="0" dirty="0" smtClean="0">
                <a:solidFill>
                  <a:schemeClr val="bg1"/>
                </a:solidFill>
                <a:latin typeface="Simplon Oi Headline"/>
                <a:cs typeface="Simplon Oi Headline"/>
              </a:rPr>
              <a:t>CORTE 05/10 17:00HS</a:t>
            </a:r>
            <a:endParaRPr lang="en-US" sz="4000" i="0" dirty="0">
              <a:solidFill>
                <a:srgbClr val="FFFF00"/>
              </a:solidFill>
              <a:latin typeface="Simplon Oi Headline"/>
              <a:cs typeface="Simplon Oi Headlin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82312" y="-31751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auto">
              <a:lnSpc>
                <a:spcPts val="1800"/>
              </a:lnSpc>
              <a:spcBef>
                <a:spcPts val="800"/>
              </a:spcBef>
              <a:spcAft>
                <a:spcPts val="0"/>
              </a:spcAft>
            </a:pPr>
            <a:endParaRPr lang="en-US" sz="1600" i="1" dirty="0" smtClean="0">
              <a:solidFill>
                <a:srgbClr val="00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24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232612" y="51471"/>
            <a:ext cx="8856984" cy="472471"/>
          </a:xfrm>
        </p:spPr>
        <p:txBody>
          <a:bodyPr/>
          <a:lstStyle/>
          <a:p>
            <a:r>
              <a:rPr lang="pt-BR" sz="2800" i="0" dirty="0">
                <a:solidFill>
                  <a:srgbClr val="EA288C"/>
                </a:solidFill>
                <a:latin typeface="Simplon Oi Headline"/>
                <a:cs typeface="Simplon Oi Headline"/>
              </a:rPr>
              <a:t>Quality </a:t>
            </a:r>
            <a:r>
              <a:rPr lang="pt-BR" sz="2800" i="0" dirty="0" err="1">
                <a:solidFill>
                  <a:srgbClr val="EA288C"/>
                </a:solidFill>
                <a:latin typeface="Simplon Oi Headline"/>
                <a:cs typeface="Simplon Oi Headline"/>
              </a:rPr>
              <a:t>gates</a:t>
            </a:r>
            <a:r>
              <a:rPr lang="pt-BR" sz="2800" i="0" dirty="0">
                <a:solidFill>
                  <a:srgbClr val="EA288C"/>
                </a:solidFill>
                <a:latin typeface="Simplon Oi Headline"/>
                <a:cs typeface="Simplon Oi Headline"/>
              </a:rPr>
              <a:t> – pendências </a:t>
            </a: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416781" y="4876007"/>
            <a:ext cx="7787207" cy="215997"/>
          </a:xfrm>
        </p:spPr>
        <p:txBody>
          <a:bodyPr/>
          <a:lstStyle/>
          <a:p>
            <a:r>
              <a:rPr lang="pt-BR" dirty="0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>
          <a:xfrm>
            <a:off x="8084005" y="4745422"/>
            <a:ext cx="442392" cy="215997"/>
          </a:xfr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10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065312" y="125758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189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3" name="Triângulo isósceles 12"/>
          <p:cNvSpPr/>
          <p:nvPr/>
        </p:nvSpPr>
        <p:spPr>
          <a:xfrm>
            <a:off x="12544425" y="2243138"/>
            <a:ext cx="0" cy="133350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pt-BR">
              <a:solidFill>
                <a:srgbClr val="FFFFFF"/>
              </a:solidFill>
            </a:endParaRPr>
          </a:p>
        </p:txBody>
      </p:sp>
      <p:sp>
        <p:nvSpPr>
          <p:cNvPr id="14" name="Triângulo isósceles 13"/>
          <p:cNvSpPr/>
          <p:nvPr/>
        </p:nvSpPr>
        <p:spPr>
          <a:xfrm>
            <a:off x="11096625" y="2252663"/>
            <a:ext cx="0" cy="133350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pt-BR">
              <a:solidFill>
                <a:srgbClr val="FFFFFF"/>
              </a:solidFill>
            </a:endParaRPr>
          </a:p>
        </p:txBody>
      </p:sp>
      <p:sp>
        <p:nvSpPr>
          <p:cNvPr id="15" name="Triângulo isósceles 14"/>
          <p:cNvSpPr/>
          <p:nvPr/>
        </p:nvSpPr>
        <p:spPr>
          <a:xfrm>
            <a:off x="10210800" y="2233613"/>
            <a:ext cx="0" cy="133350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pt-BR">
              <a:solidFill>
                <a:srgbClr val="FFFFFF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275790" y="462653"/>
            <a:ext cx="8770630" cy="282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189">
              <a:lnSpc>
                <a:spcPts val="1800"/>
              </a:lnSpc>
              <a:spcBef>
                <a:spcPts val="800"/>
              </a:spcBef>
            </a:pPr>
            <a:r>
              <a:rPr lang="pt-BR" sz="1400" dirty="0">
                <a:solidFill>
                  <a:srgbClr val="4D4D4D"/>
                </a:solidFill>
                <a:latin typeface="Simplon BP Regular" pitchFamily="2" charset="0"/>
                <a:cs typeface="Museo Sans 300"/>
              </a:rPr>
              <a:t>N3 ( GLASER - </a:t>
            </a:r>
            <a:r>
              <a:rPr lang="pt-BR" sz="1400" dirty="0" smtClean="0">
                <a:solidFill>
                  <a:srgbClr val="4D4D4D"/>
                </a:solidFill>
                <a:latin typeface="Simplon BP Regular" pitchFamily="2" charset="0"/>
                <a:cs typeface="Museo Sans 300"/>
              </a:rPr>
              <a:t>02)</a:t>
            </a:r>
            <a:endParaRPr lang="pt-BR" sz="1400" dirty="0">
              <a:solidFill>
                <a:srgbClr val="4D4D4D"/>
              </a:solidFill>
              <a:latin typeface="Simplon BP Regular" pitchFamily="2" charset="0"/>
              <a:cs typeface="Museo Sans 300"/>
            </a:endParaRPr>
          </a:p>
          <a:p>
            <a:pPr defTabSz="457189">
              <a:lnSpc>
                <a:spcPts val="1800"/>
              </a:lnSpc>
              <a:spcBef>
                <a:spcPts val="800"/>
              </a:spcBef>
            </a:pPr>
            <a:endParaRPr lang="pt-BR" sz="1400" dirty="0">
              <a:solidFill>
                <a:srgbClr val="4D4D4D"/>
              </a:solidFill>
              <a:latin typeface="Simplon BP Regular" pitchFamily="2" charset="0"/>
              <a:cs typeface="Museo Sans 300"/>
            </a:endParaRP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916912"/>
              </p:ext>
            </p:extLst>
          </p:nvPr>
        </p:nvGraphicFramePr>
        <p:xfrm>
          <a:off x="126520" y="875957"/>
          <a:ext cx="8837969" cy="2343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832"/>
                <a:gridCol w="1555377"/>
                <a:gridCol w="864096"/>
                <a:gridCol w="360040"/>
                <a:gridCol w="360040"/>
                <a:gridCol w="504056"/>
                <a:gridCol w="504056"/>
                <a:gridCol w="504056"/>
                <a:gridCol w="355150"/>
                <a:gridCol w="385144"/>
                <a:gridCol w="462173"/>
                <a:gridCol w="539201"/>
                <a:gridCol w="2002748"/>
              </a:tblGrid>
              <a:tr h="774241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PRJ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Nome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Unidade Negócio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Cronograma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Checklist Release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Planos de TI </a:t>
                      </a:r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carregados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Estratégia de Merge/ Desmerge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Estratégia de Liga/ Desliga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CTU/TS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Plano </a:t>
                      </a:r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TI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Plano </a:t>
                      </a:r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UAT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Pendente do de acordo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Outras Informações</a:t>
                      </a:r>
                    </a:p>
                    <a:p>
                      <a:pPr algn="ctr" fontAlgn="ctr"/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</a:tr>
              <a:tr h="46441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18546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PKE 21194 - AJUSTE INF FATURAS ICS OPEN ITEM 13 E 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TECNOLOGIA DE REDES E SISTEMAS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06/10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N/A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NÃO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GP: JUDNEY VITOR DA COSTA</a:t>
                      </a:r>
                    </a:p>
                    <a:p>
                      <a:pPr algn="l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N4: Caroso</a:t>
                      </a:r>
                    </a:p>
                    <a:p>
                      <a:pPr algn="l" fontAlgn="ctr"/>
                      <a:r>
                        <a:rPr lang="pt-BR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Planos  TI não aprovado - parcialmente aprovado - prazo - 06/10. Houve alterações no plano liberadas 04/10 para validação.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</a:tr>
              <a:tr h="73713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15448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Oi Total ? Pró-rata - Geração de Relatórios de Controle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VAREJO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20/10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N/A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20/10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20/10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GP: ENEIDA</a:t>
                      </a:r>
                    </a:p>
                    <a:p>
                      <a:pPr algn="l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N4: CAROSO</a:t>
                      </a:r>
                    </a:p>
                    <a:p>
                      <a:pPr algn="l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Esteira</a:t>
                      </a:r>
                      <a:r>
                        <a:rPr lang="pt-BR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 de Novembro, apenas testes.</a:t>
                      </a:r>
                    </a:p>
                    <a:p>
                      <a:pPr algn="l" fontAlgn="ctr"/>
                      <a:r>
                        <a:rPr lang="pt-BR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Pendente TI/UAT DW</a:t>
                      </a:r>
                    </a:p>
                    <a:p>
                      <a:pPr algn="l" fontAlgn="ctr"/>
                      <a:r>
                        <a:rPr lang="pt-BR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Pendente do de Acordo</a:t>
                      </a:r>
                      <a:endParaRPr lang="pt-BR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2" name="Botão de ação: Voltar ou Anterior 11">
            <a:hlinkClick r:id="rId2" action="ppaction://hlinksldjump" highlightClick="1"/>
          </p:cNvPr>
          <p:cNvSpPr/>
          <p:nvPr/>
        </p:nvSpPr>
        <p:spPr>
          <a:xfrm>
            <a:off x="8742156" y="4747334"/>
            <a:ext cx="372533" cy="396167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srgbClr val="FFFFFF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18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232612" y="51471"/>
            <a:ext cx="8856984" cy="472471"/>
          </a:xfrm>
        </p:spPr>
        <p:txBody>
          <a:bodyPr/>
          <a:lstStyle/>
          <a:p>
            <a:r>
              <a:rPr lang="pt-BR" sz="2800" i="0" dirty="0">
                <a:solidFill>
                  <a:srgbClr val="EA288C"/>
                </a:solidFill>
                <a:latin typeface="Simplon Oi Headline"/>
                <a:cs typeface="Simplon Oi Headline"/>
              </a:rPr>
              <a:t>Quality </a:t>
            </a:r>
            <a:r>
              <a:rPr lang="pt-BR" sz="2800" i="0" dirty="0" err="1">
                <a:solidFill>
                  <a:srgbClr val="EA288C"/>
                </a:solidFill>
                <a:latin typeface="Simplon Oi Headline"/>
                <a:cs typeface="Simplon Oi Headline"/>
              </a:rPr>
              <a:t>gates</a:t>
            </a:r>
            <a:r>
              <a:rPr lang="pt-BR" sz="2800" i="0" dirty="0">
                <a:solidFill>
                  <a:srgbClr val="EA288C"/>
                </a:solidFill>
                <a:latin typeface="Simplon Oi Headline"/>
                <a:cs typeface="Simplon Oi Headline"/>
              </a:rPr>
              <a:t> – pendências </a:t>
            </a: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416781" y="4876007"/>
            <a:ext cx="7787207" cy="215997"/>
          </a:xfrm>
        </p:spPr>
        <p:txBody>
          <a:bodyPr/>
          <a:lstStyle/>
          <a:p>
            <a:r>
              <a:rPr lang="pt-BR" dirty="0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>
          <a:xfrm>
            <a:off x="8084005" y="4745422"/>
            <a:ext cx="442392" cy="215997"/>
          </a:xfr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11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065312" y="125758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189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3" name="Triângulo isósceles 12"/>
          <p:cNvSpPr/>
          <p:nvPr/>
        </p:nvSpPr>
        <p:spPr>
          <a:xfrm>
            <a:off x="12544425" y="2243138"/>
            <a:ext cx="0" cy="133350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pt-BR">
              <a:solidFill>
                <a:srgbClr val="FFFFFF"/>
              </a:solidFill>
            </a:endParaRPr>
          </a:p>
        </p:txBody>
      </p:sp>
      <p:sp>
        <p:nvSpPr>
          <p:cNvPr id="14" name="Triângulo isósceles 13"/>
          <p:cNvSpPr/>
          <p:nvPr/>
        </p:nvSpPr>
        <p:spPr>
          <a:xfrm>
            <a:off x="11096625" y="2252663"/>
            <a:ext cx="0" cy="133350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pt-BR">
              <a:solidFill>
                <a:srgbClr val="FFFFFF"/>
              </a:solidFill>
            </a:endParaRPr>
          </a:p>
        </p:txBody>
      </p:sp>
      <p:sp>
        <p:nvSpPr>
          <p:cNvPr id="15" name="Triângulo isósceles 14"/>
          <p:cNvSpPr/>
          <p:nvPr/>
        </p:nvSpPr>
        <p:spPr>
          <a:xfrm>
            <a:off x="10210800" y="2233613"/>
            <a:ext cx="0" cy="133350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pt-BR">
              <a:solidFill>
                <a:srgbClr val="FFFFFF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275790" y="443332"/>
            <a:ext cx="8770630" cy="282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189">
              <a:lnSpc>
                <a:spcPts val="1800"/>
              </a:lnSpc>
              <a:spcBef>
                <a:spcPts val="800"/>
              </a:spcBef>
            </a:pPr>
            <a:r>
              <a:rPr lang="pt-BR" sz="1400" dirty="0">
                <a:solidFill>
                  <a:srgbClr val="4D4D4D"/>
                </a:solidFill>
                <a:latin typeface="Simplon BP Regular" pitchFamily="2" charset="0"/>
                <a:cs typeface="Museo Sans 300"/>
              </a:rPr>
              <a:t>N3 ( MARCELO COSTA - 2)</a:t>
            </a:r>
          </a:p>
          <a:p>
            <a:pPr defTabSz="457189">
              <a:lnSpc>
                <a:spcPts val="1800"/>
              </a:lnSpc>
              <a:spcBef>
                <a:spcPts val="800"/>
              </a:spcBef>
            </a:pPr>
            <a:endParaRPr lang="pt-BR" sz="1400" dirty="0">
              <a:solidFill>
                <a:srgbClr val="4D4D4D"/>
              </a:solidFill>
              <a:latin typeface="Simplon BP Regular" pitchFamily="2" charset="0"/>
              <a:cs typeface="Museo Sans 300"/>
            </a:endParaRP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201533"/>
              </p:ext>
            </p:extLst>
          </p:nvPr>
        </p:nvGraphicFramePr>
        <p:xfrm>
          <a:off x="126519" y="875957"/>
          <a:ext cx="8837968" cy="2103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574"/>
                <a:gridCol w="1422619"/>
                <a:gridCol w="792088"/>
                <a:gridCol w="288032"/>
                <a:gridCol w="432048"/>
                <a:gridCol w="432048"/>
                <a:gridCol w="461532"/>
                <a:gridCol w="600528"/>
                <a:gridCol w="450396"/>
                <a:gridCol w="375330"/>
                <a:gridCol w="375330"/>
                <a:gridCol w="525462"/>
                <a:gridCol w="2251981"/>
              </a:tblGrid>
              <a:tr h="701871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PRJ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Nome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Unidade Negócio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Cronograma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Checklist Release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Planos de TI </a:t>
                      </a:r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carregados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Estratégia de Merge/ Desmerge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Estratégia de Liga/ Desliga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CTU/TS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Plano </a:t>
                      </a:r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TI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Plano </a:t>
                      </a:r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UAT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Pendente do de acordo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Outras Informações</a:t>
                      </a:r>
                    </a:p>
                    <a:p>
                      <a:pPr algn="ctr" fontAlgn="ctr"/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</a:tr>
              <a:tr h="7058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*</a:t>
                      </a:r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17899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[PKE21501] - ALTERAÇÃO DA INTERFACE DE DEBITO DE PRE-PAGO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TECNOLOGIA DE REDES E SISTEMAS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26/10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26/10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NÃO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GP: GUSTAVO BONVINI AMARO</a:t>
                      </a:r>
                    </a:p>
                    <a:p>
                      <a:pPr algn="l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N4: SHEILA</a:t>
                      </a:r>
                    </a:p>
                    <a:p>
                      <a:pPr algn="l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Planos UAT não aprovado DA IBM, DW, IPC.</a:t>
                      </a:r>
                    </a:p>
                  </a:txBody>
                  <a:tcPr marL="9525" marR="9525" marT="9525" marB="0" anchor="ctr"/>
                </a:tc>
              </a:tr>
              <a:tr h="6953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*</a:t>
                      </a:r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18415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CRIAÇÃO DE FLAG OPTOUT - OFERTAS DE GANHO TRIBUTÁRIO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VAREJO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20/10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NÃO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GP: THIAGO JORDAO PEREIRA</a:t>
                      </a:r>
                    </a:p>
                    <a:p>
                      <a:pPr algn="l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N4: SHEILA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2" name="Botão de ação: Voltar ou Anterior 11">
            <a:hlinkClick r:id="rId2" action="ppaction://hlinksldjump" highlightClick="1"/>
          </p:cNvPr>
          <p:cNvSpPr/>
          <p:nvPr/>
        </p:nvSpPr>
        <p:spPr>
          <a:xfrm>
            <a:off x="8742156" y="4747334"/>
            <a:ext cx="372533" cy="396167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srgbClr val="FFFFFF"/>
              </a:solidFill>
              <a:latin typeface="Georgia" pitchFamily="18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94371" y="4809285"/>
            <a:ext cx="2145194" cy="282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189">
              <a:lnSpc>
                <a:spcPts val="1800"/>
              </a:lnSpc>
              <a:spcBef>
                <a:spcPts val="800"/>
              </a:spcBef>
            </a:pPr>
            <a:r>
              <a:rPr lang="pt-BR" sz="900" dirty="0">
                <a:solidFill>
                  <a:srgbClr val="FF0000"/>
                </a:solidFill>
                <a:latin typeface="Simplon BP Regular" pitchFamily="2" charset="0"/>
                <a:cs typeface="Museo Sans 300"/>
              </a:rPr>
              <a:t>*</a:t>
            </a:r>
            <a:r>
              <a:rPr lang="pt-BR" sz="900" dirty="0">
                <a:solidFill>
                  <a:srgbClr val="4D4D4D"/>
                </a:solidFill>
                <a:latin typeface="Simplon BP Regular" pitchFamily="2" charset="0"/>
                <a:cs typeface="Museo Sans 300"/>
              </a:rPr>
              <a:t> </a:t>
            </a:r>
            <a:r>
              <a:rPr lang="pt-BR" sz="900" dirty="0">
                <a:solidFill>
                  <a:srgbClr val="FF0000"/>
                </a:solidFill>
                <a:latin typeface="Simplon BP Regular" pitchFamily="2" charset="0"/>
                <a:cs typeface="Museo Sans 300"/>
              </a:rPr>
              <a:t>cronograma aprovado em exceção</a:t>
            </a:r>
            <a:endParaRPr lang="pt-BR" sz="900" dirty="0">
              <a:solidFill>
                <a:srgbClr val="4D4D4D"/>
              </a:solidFill>
              <a:latin typeface="Simplon BP Regular" pitchFamily="2" charset="0"/>
              <a:cs typeface="Museo Sans 300"/>
            </a:endParaRPr>
          </a:p>
          <a:p>
            <a:pPr defTabSz="457189">
              <a:lnSpc>
                <a:spcPts val="1800"/>
              </a:lnSpc>
              <a:spcBef>
                <a:spcPts val="800"/>
              </a:spcBef>
            </a:pPr>
            <a:endParaRPr lang="pt-BR" sz="900" dirty="0">
              <a:solidFill>
                <a:srgbClr val="4D4D4D"/>
              </a:solidFill>
              <a:latin typeface="Simplon BP Regular" pitchFamily="2" charset="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380612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232612" y="51471"/>
            <a:ext cx="8856984" cy="472471"/>
          </a:xfrm>
        </p:spPr>
        <p:txBody>
          <a:bodyPr/>
          <a:lstStyle/>
          <a:p>
            <a:r>
              <a:rPr lang="pt-BR" sz="2800" i="0" dirty="0">
                <a:solidFill>
                  <a:srgbClr val="EA288C"/>
                </a:solidFill>
                <a:latin typeface="Simplon Oi Headline"/>
                <a:cs typeface="Simplon Oi Headline"/>
              </a:rPr>
              <a:t>Quality </a:t>
            </a:r>
            <a:r>
              <a:rPr lang="pt-BR" sz="2800" i="0" dirty="0" err="1">
                <a:solidFill>
                  <a:srgbClr val="EA288C"/>
                </a:solidFill>
                <a:latin typeface="Simplon Oi Headline"/>
                <a:cs typeface="Simplon Oi Headline"/>
              </a:rPr>
              <a:t>gates</a:t>
            </a:r>
            <a:r>
              <a:rPr lang="pt-BR" sz="2800" i="0" dirty="0">
                <a:solidFill>
                  <a:srgbClr val="EA288C"/>
                </a:solidFill>
                <a:latin typeface="Simplon Oi Headline"/>
                <a:cs typeface="Simplon Oi Headline"/>
              </a:rPr>
              <a:t> – pendências </a:t>
            </a: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416781" y="4876007"/>
            <a:ext cx="7787207" cy="215997"/>
          </a:xfrm>
        </p:spPr>
        <p:txBody>
          <a:bodyPr/>
          <a:lstStyle/>
          <a:p>
            <a:r>
              <a:rPr lang="pt-BR" dirty="0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>
          <a:xfrm>
            <a:off x="8084005" y="4745422"/>
            <a:ext cx="442392" cy="215997"/>
          </a:xfr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12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065312" y="125758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189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3" name="Triângulo isósceles 12"/>
          <p:cNvSpPr/>
          <p:nvPr/>
        </p:nvSpPr>
        <p:spPr>
          <a:xfrm>
            <a:off x="12544425" y="2243138"/>
            <a:ext cx="0" cy="133350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pt-BR">
              <a:solidFill>
                <a:srgbClr val="FFFFFF"/>
              </a:solidFill>
            </a:endParaRPr>
          </a:p>
        </p:txBody>
      </p:sp>
      <p:sp>
        <p:nvSpPr>
          <p:cNvPr id="14" name="Triângulo isósceles 13"/>
          <p:cNvSpPr/>
          <p:nvPr/>
        </p:nvSpPr>
        <p:spPr>
          <a:xfrm>
            <a:off x="11096625" y="2252663"/>
            <a:ext cx="0" cy="133350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pt-BR">
              <a:solidFill>
                <a:srgbClr val="FFFFFF"/>
              </a:solidFill>
            </a:endParaRPr>
          </a:p>
        </p:txBody>
      </p:sp>
      <p:sp>
        <p:nvSpPr>
          <p:cNvPr id="15" name="Triângulo isósceles 14"/>
          <p:cNvSpPr/>
          <p:nvPr/>
        </p:nvSpPr>
        <p:spPr>
          <a:xfrm>
            <a:off x="10210800" y="2233613"/>
            <a:ext cx="0" cy="133350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pt-BR">
              <a:solidFill>
                <a:srgbClr val="FFFFFF"/>
              </a:solidFill>
            </a:endParaRP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963604"/>
              </p:ext>
            </p:extLst>
          </p:nvPr>
        </p:nvGraphicFramePr>
        <p:xfrm>
          <a:off x="94372" y="758330"/>
          <a:ext cx="8909975" cy="4037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800"/>
                <a:gridCol w="1847441"/>
                <a:gridCol w="936104"/>
                <a:gridCol w="360040"/>
                <a:gridCol w="320179"/>
                <a:gridCol w="327893"/>
                <a:gridCol w="432048"/>
                <a:gridCol w="504056"/>
                <a:gridCol w="386074"/>
                <a:gridCol w="381630"/>
                <a:gridCol w="457955"/>
                <a:gridCol w="534281"/>
                <a:gridCol w="1984474"/>
              </a:tblGrid>
              <a:tr h="701871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PRJ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Nome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Unidade Negócio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Cronograma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Checklist Release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Planos de TI </a:t>
                      </a:r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carregados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Estratégia de Merge/ Desmerge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Estratégia de Liga/ Desliga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CTU/TS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Plano </a:t>
                      </a:r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TI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Plano </a:t>
                      </a:r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UAT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Pendente do de acordo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Outras Informações</a:t>
                      </a:r>
                    </a:p>
                    <a:p>
                      <a:pPr algn="ctr" fontAlgn="ctr"/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</a:tr>
              <a:tr h="6074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14217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VOIP/ FTTH - NOVOS PLANOS/BUNDLES/DESCONTOS ROLLOUT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VAREJO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06/10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N/A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kern="12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GP: VANESSA CRISTINA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kern="12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N4: Juliana Turon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kern="12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Construção não finalizada- 06/10</a:t>
                      </a:r>
                    </a:p>
                  </a:txBody>
                  <a:tcPr/>
                </a:tc>
              </a:tr>
              <a:tr h="5943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14907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VOIP/ FTTH - QUEBRA DE SIGILO E INTERCEPTAÇÃO LEGAL - FASE 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VAREJO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13/10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</a:rPr>
                        <a:t>GP: CAIO VINICIUS</a:t>
                      </a:r>
                    </a:p>
                    <a:p>
                      <a:pPr marL="0" marR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</a:rPr>
                        <a:t>N4:</a:t>
                      </a:r>
                      <a:r>
                        <a:rPr lang="pt-BR" sz="800" baseline="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</a:rPr>
                        <a:t> JULIANA TURON</a:t>
                      </a:r>
                    </a:p>
                    <a:p>
                      <a:pPr marL="0" marR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</a:rPr>
                        <a:t>NÃO SOLICITOU O DE ACORDO</a:t>
                      </a:r>
                      <a:endParaRPr lang="pt-BR" sz="800" kern="1200" dirty="0">
                        <a:solidFill>
                          <a:schemeClr val="tx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943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19237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TRATAMENTO DA THAB DOS PRODUTOS NA CONTA FINAL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VAREJO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05/10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10/10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</a:rPr>
                        <a:t>GP: LEONARDO  SCHNEIDER</a:t>
                      </a:r>
                    </a:p>
                    <a:p>
                      <a:pPr marL="0" marR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</a:rPr>
                        <a:t>N4: JULIANA TURON</a:t>
                      </a:r>
                    </a:p>
                    <a:p>
                      <a:pPr marL="0" marR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</a:rPr>
                        <a:t>Pendente do de acordo do</a:t>
                      </a:r>
                      <a:r>
                        <a:rPr lang="pt-BR" sz="800" baseline="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</a:rPr>
                        <a:t> Sergio Barros</a:t>
                      </a:r>
                      <a:endParaRPr lang="pt-BR" sz="800" dirty="0">
                        <a:solidFill>
                          <a:schemeClr val="tx1"/>
                        </a:solidFill>
                        <a:latin typeface="Simplon BP Regular" pitchFamily="2" charset="0"/>
                      </a:endParaRPr>
                    </a:p>
                  </a:txBody>
                  <a:tcPr/>
                </a:tc>
              </a:tr>
              <a:tr h="5943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11194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VOIP/ FTTH - Figuração em lista e 102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VAREJO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13/10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pt-BR" sz="8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</a:rPr>
                        <a:t>GP: CAIO VINICIUS</a:t>
                      </a:r>
                    </a:p>
                    <a:p>
                      <a:r>
                        <a:rPr lang="pt-BR" sz="8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</a:rPr>
                        <a:t>N4: JULIANA TURON</a:t>
                      </a:r>
                    </a:p>
                    <a:p>
                      <a:r>
                        <a:rPr lang="pt-BR" sz="8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</a:rPr>
                        <a:t>NÃO SOLICITOU O DE ACORDO</a:t>
                      </a:r>
                    </a:p>
                  </a:txBody>
                  <a:tcPr/>
                </a:tc>
              </a:tr>
              <a:tr h="5943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11410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VOIP/ FTTH - PILOTO</a:t>
                      </a:r>
                      <a:b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</a:b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VAREJO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10/10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10/10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</a:rPr>
                        <a:t>GP : VANESSA CRISTINA ATHAYDE</a:t>
                      </a:r>
                    </a:p>
                    <a:p>
                      <a:pPr marL="0" marR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</a:rPr>
                        <a:t>N4: JULIANA TURON</a:t>
                      </a:r>
                    </a:p>
                    <a:p>
                      <a:pPr marL="0" marR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</a:rPr>
                        <a:t>NÃO SOLICITOU O DE ACORDO.   </a:t>
                      </a:r>
                    </a:p>
                    <a:p>
                      <a:pPr marL="0" marR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</a:rPr>
                        <a:t>CR em contratação</a:t>
                      </a:r>
                    </a:p>
                    <a:p>
                      <a:pPr marL="0" marR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</a:rPr>
                        <a:t>Vai entrar na segunda janela de TI. Pendente do de acordo para a 2migração.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Botão de ação: Voltar ou Anterior 11">
            <a:hlinkClick r:id="rId2" action="ppaction://hlinksldjump" highlightClick="1"/>
          </p:cNvPr>
          <p:cNvSpPr/>
          <p:nvPr/>
        </p:nvSpPr>
        <p:spPr>
          <a:xfrm>
            <a:off x="8742156" y="4747334"/>
            <a:ext cx="372533" cy="396167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srgbClr val="FFFFFF"/>
              </a:solidFill>
              <a:latin typeface="Georgia" pitchFamily="18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466602" y="524208"/>
            <a:ext cx="8770630" cy="282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189">
              <a:lnSpc>
                <a:spcPts val="1800"/>
              </a:lnSpc>
              <a:spcBef>
                <a:spcPts val="800"/>
              </a:spcBef>
            </a:pPr>
            <a:r>
              <a:rPr lang="pt-BR" sz="1400" dirty="0">
                <a:solidFill>
                  <a:srgbClr val="4D4D4D"/>
                </a:solidFill>
                <a:latin typeface="Simplon BP Regular" pitchFamily="2" charset="0"/>
                <a:cs typeface="Museo Sans 300"/>
              </a:rPr>
              <a:t>N3 ( VALENTINA - </a:t>
            </a:r>
            <a:r>
              <a:rPr lang="pt-BR" sz="1400" dirty="0" smtClean="0">
                <a:solidFill>
                  <a:srgbClr val="4D4D4D"/>
                </a:solidFill>
                <a:latin typeface="Simplon BP Regular" pitchFamily="2" charset="0"/>
                <a:cs typeface="Museo Sans 300"/>
              </a:rPr>
              <a:t>07 </a:t>
            </a:r>
            <a:r>
              <a:rPr lang="pt-BR" sz="1400" dirty="0">
                <a:solidFill>
                  <a:srgbClr val="4D4D4D"/>
                </a:solidFill>
                <a:latin typeface="Simplon BP Regular" pitchFamily="2" charset="0"/>
                <a:cs typeface="Museo Sans 300"/>
              </a:rPr>
              <a:t>)</a:t>
            </a:r>
          </a:p>
          <a:p>
            <a:pPr defTabSz="457189">
              <a:lnSpc>
                <a:spcPts val="1800"/>
              </a:lnSpc>
              <a:spcBef>
                <a:spcPts val="800"/>
              </a:spcBef>
            </a:pPr>
            <a:endParaRPr lang="pt-BR" sz="1400" dirty="0">
              <a:solidFill>
                <a:srgbClr val="4D4D4D"/>
              </a:solidFill>
              <a:latin typeface="Simplon BP Regular" pitchFamily="2" charset="0"/>
              <a:cs typeface="Museo Sans 30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94371" y="4809285"/>
            <a:ext cx="2145194" cy="282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189">
              <a:lnSpc>
                <a:spcPts val="1800"/>
              </a:lnSpc>
              <a:spcBef>
                <a:spcPts val="800"/>
              </a:spcBef>
            </a:pPr>
            <a:endParaRPr lang="pt-BR" sz="900" dirty="0">
              <a:solidFill>
                <a:srgbClr val="4D4D4D"/>
              </a:solidFill>
              <a:latin typeface="Simplon BP Regular" pitchFamily="2" charset="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65364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232612" y="51471"/>
            <a:ext cx="8856984" cy="472471"/>
          </a:xfrm>
        </p:spPr>
        <p:txBody>
          <a:bodyPr/>
          <a:lstStyle/>
          <a:p>
            <a:r>
              <a:rPr lang="pt-BR" sz="2800" i="0" dirty="0">
                <a:solidFill>
                  <a:srgbClr val="EA288C"/>
                </a:solidFill>
                <a:latin typeface="Simplon Oi Headline"/>
                <a:cs typeface="Simplon Oi Headline"/>
              </a:rPr>
              <a:t>Quality </a:t>
            </a:r>
            <a:r>
              <a:rPr lang="pt-BR" sz="2800" i="0" dirty="0" err="1">
                <a:solidFill>
                  <a:srgbClr val="EA288C"/>
                </a:solidFill>
                <a:latin typeface="Simplon Oi Headline"/>
                <a:cs typeface="Simplon Oi Headline"/>
              </a:rPr>
              <a:t>gates</a:t>
            </a:r>
            <a:r>
              <a:rPr lang="pt-BR" sz="2800" i="0" dirty="0">
                <a:solidFill>
                  <a:srgbClr val="EA288C"/>
                </a:solidFill>
                <a:latin typeface="Simplon Oi Headline"/>
                <a:cs typeface="Simplon Oi Headline"/>
              </a:rPr>
              <a:t> – pendências </a:t>
            </a: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416781" y="4876007"/>
            <a:ext cx="7787207" cy="215997"/>
          </a:xfrm>
        </p:spPr>
        <p:txBody>
          <a:bodyPr/>
          <a:lstStyle/>
          <a:p>
            <a:r>
              <a:rPr lang="pt-BR" dirty="0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>
          <a:xfrm>
            <a:off x="8084005" y="4745422"/>
            <a:ext cx="442392" cy="215997"/>
          </a:xfr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13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065312" y="125758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189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3" name="Triângulo isósceles 12"/>
          <p:cNvSpPr/>
          <p:nvPr/>
        </p:nvSpPr>
        <p:spPr>
          <a:xfrm>
            <a:off x="12544425" y="2243138"/>
            <a:ext cx="0" cy="133350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pt-BR">
              <a:solidFill>
                <a:srgbClr val="FFFFFF"/>
              </a:solidFill>
            </a:endParaRPr>
          </a:p>
        </p:txBody>
      </p:sp>
      <p:sp>
        <p:nvSpPr>
          <p:cNvPr id="14" name="Triângulo isósceles 13"/>
          <p:cNvSpPr/>
          <p:nvPr/>
        </p:nvSpPr>
        <p:spPr>
          <a:xfrm>
            <a:off x="11096625" y="2252663"/>
            <a:ext cx="0" cy="133350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pt-BR">
              <a:solidFill>
                <a:srgbClr val="FFFFFF"/>
              </a:solidFill>
            </a:endParaRPr>
          </a:p>
        </p:txBody>
      </p:sp>
      <p:sp>
        <p:nvSpPr>
          <p:cNvPr id="15" name="Triângulo isósceles 14"/>
          <p:cNvSpPr/>
          <p:nvPr/>
        </p:nvSpPr>
        <p:spPr>
          <a:xfrm>
            <a:off x="10210800" y="2233613"/>
            <a:ext cx="0" cy="133350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pt-BR">
              <a:solidFill>
                <a:srgbClr val="FFFFFF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314202" y="371808"/>
            <a:ext cx="8770630" cy="282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189">
              <a:lnSpc>
                <a:spcPts val="1800"/>
              </a:lnSpc>
              <a:spcBef>
                <a:spcPts val="800"/>
              </a:spcBef>
            </a:pPr>
            <a:r>
              <a:rPr lang="pt-BR" sz="1400" dirty="0">
                <a:solidFill>
                  <a:srgbClr val="4D4D4D"/>
                </a:solidFill>
                <a:latin typeface="Simplon BP Regular" pitchFamily="2" charset="0"/>
                <a:cs typeface="Museo Sans 300"/>
              </a:rPr>
              <a:t>N3 ( VALENTINA - </a:t>
            </a:r>
            <a:r>
              <a:rPr lang="pt-BR" sz="1400" dirty="0" smtClean="0">
                <a:solidFill>
                  <a:srgbClr val="4D4D4D"/>
                </a:solidFill>
                <a:latin typeface="Simplon BP Regular" pitchFamily="2" charset="0"/>
                <a:cs typeface="Museo Sans 300"/>
              </a:rPr>
              <a:t>07)</a:t>
            </a:r>
            <a:endParaRPr lang="pt-BR" sz="1400" dirty="0">
              <a:solidFill>
                <a:srgbClr val="4D4D4D"/>
              </a:solidFill>
              <a:latin typeface="Simplon BP Regular" pitchFamily="2" charset="0"/>
              <a:cs typeface="Museo Sans 300"/>
            </a:endParaRPr>
          </a:p>
          <a:p>
            <a:pPr defTabSz="457189">
              <a:lnSpc>
                <a:spcPts val="1800"/>
              </a:lnSpc>
              <a:spcBef>
                <a:spcPts val="800"/>
              </a:spcBef>
            </a:pPr>
            <a:endParaRPr lang="pt-BR" sz="1400" dirty="0">
              <a:solidFill>
                <a:srgbClr val="4D4D4D"/>
              </a:solidFill>
              <a:latin typeface="Simplon BP Regular" pitchFamily="2" charset="0"/>
              <a:cs typeface="Museo Sans 300"/>
            </a:endParaRP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600158"/>
              </p:ext>
            </p:extLst>
          </p:nvPr>
        </p:nvGraphicFramePr>
        <p:xfrm>
          <a:off x="134010" y="674265"/>
          <a:ext cx="8909977" cy="199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583"/>
                <a:gridCol w="1915667"/>
                <a:gridCol w="504056"/>
                <a:gridCol w="288032"/>
                <a:gridCol w="360040"/>
                <a:gridCol w="504056"/>
                <a:gridCol w="431390"/>
                <a:gridCol w="615883"/>
                <a:gridCol w="461912"/>
                <a:gridCol w="384927"/>
                <a:gridCol w="461912"/>
                <a:gridCol w="538898"/>
                <a:gridCol w="2001621"/>
              </a:tblGrid>
              <a:tr h="576692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   PRJ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Nome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Unidade Negócio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Cronograma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Checklist Release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Planos de TI </a:t>
                      </a:r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carregados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Estratégia de Merge/ Desmerge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Estratégia de Liga/ Desliga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CTU/TS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Plano </a:t>
                      </a:r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TI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Plano </a:t>
                      </a:r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UAT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Pendente do de acordo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Outras Informações</a:t>
                      </a:r>
                    </a:p>
                    <a:p>
                      <a:pPr algn="ctr" fontAlgn="ctr"/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</a:tr>
              <a:tr h="5943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16882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[MULTIPRODUTOS] - NOVO BUNDLE FIXO + PREPAGO (NOVO </a:t>
                      </a:r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BUNDLE)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VAREJO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13/10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13/10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</a:rPr>
                        <a:t>GP: CAIO VINICIUS</a:t>
                      </a:r>
                    </a:p>
                    <a:p>
                      <a:pPr marL="0" marR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</a:rPr>
                        <a:t>N4: JULIANA TURON</a:t>
                      </a:r>
                    </a:p>
                    <a:p>
                      <a:pPr marL="0" marR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</a:rPr>
                        <a:t>Entregas unificadas.</a:t>
                      </a:r>
                    </a:p>
                    <a:p>
                      <a:pPr marL="0" marR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</a:rPr>
                        <a:t>Pendente do de acordo do</a:t>
                      </a:r>
                      <a:r>
                        <a:rPr lang="pt-BR" sz="800" baseline="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</a:rPr>
                        <a:t> Sergio Barros</a:t>
                      </a:r>
                      <a:endParaRPr lang="pt-BR" sz="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943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21768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SUB- Adequação de portfólio da Móvel - Varejo - Pós </a:t>
                      </a:r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Pago Entrega 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VAREJO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18/10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18/10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kern="12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GP: LEONARDO BARBOSA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kern="12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N4:</a:t>
                      </a:r>
                      <a:r>
                        <a:rPr lang="pt-BR" sz="800" kern="1200" baseline="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 JULIANA TURON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kern="12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Pendente de acordo</a:t>
                      </a:r>
                      <a:r>
                        <a:rPr lang="pt-BR" sz="800" kern="1200" baseline="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 do Sergio Barros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800" kern="1200" baseline="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Planos TI/UAT não aprovados- Serão validados em conjunto com a validação das evidências. 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Botão de ação: Voltar ou Anterior 11">
            <a:hlinkClick r:id="rId2" action="ppaction://hlinksldjump" highlightClick="1"/>
          </p:cNvPr>
          <p:cNvSpPr/>
          <p:nvPr/>
        </p:nvSpPr>
        <p:spPr>
          <a:xfrm>
            <a:off x="8742156" y="4747334"/>
            <a:ext cx="372533" cy="396167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srgbClr val="FFFFFF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66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/>
          <p:cNvSpPr txBox="1"/>
          <p:nvPr/>
        </p:nvSpPr>
        <p:spPr>
          <a:xfrm>
            <a:off x="4146722" y="9458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pt-BR" sz="2100" dirty="0">
              <a:solidFill>
                <a:srgbClr val="4D4D4D"/>
              </a:solidFill>
              <a:latin typeface="Simplon BP"/>
            </a:endParaRPr>
          </a:p>
        </p:txBody>
      </p:sp>
      <p:sp>
        <p:nvSpPr>
          <p:cNvPr id="88" name="Título 1"/>
          <p:cNvSpPr>
            <a:spLocks noGrp="1"/>
          </p:cNvSpPr>
          <p:nvPr>
            <p:ph type="title"/>
          </p:nvPr>
        </p:nvSpPr>
        <p:spPr>
          <a:xfrm>
            <a:off x="468313" y="202780"/>
            <a:ext cx="7920111" cy="435598"/>
          </a:xfrm>
        </p:spPr>
        <p:txBody>
          <a:bodyPr/>
          <a:lstStyle/>
          <a:p>
            <a:r>
              <a:rPr lang="pt-BR" sz="3200" i="0" dirty="0" smtClean="0"/>
              <a:t>Status - grupos de merge</a:t>
            </a:r>
            <a:endParaRPr lang="pt-BR" sz="3200" dirty="0"/>
          </a:p>
        </p:txBody>
      </p:sp>
      <p:sp>
        <p:nvSpPr>
          <p:cNvPr id="95" name="TextBox 118"/>
          <p:cNvSpPr txBox="1"/>
          <p:nvPr/>
        </p:nvSpPr>
        <p:spPr>
          <a:xfrm>
            <a:off x="8010103" y="388528"/>
            <a:ext cx="612000" cy="122324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wrap="none" lIns="36000" tIns="36000" rIns="36000" bIns="0" rtlCol="0" anchor="b"/>
          <a:lstStyle>
            <a:defPPr>
              <a:defRPr lang="en-US"/>
            </a:defPPr>
            <a:lvl1pPr algn="ctr">
              <a:defRPr sz="1000" b="1">
                <a:latin typeface="Simplon BP Regular"/>
                <a:cs typeface="Simplon BP Regular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mplon BP Regular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611560" y="278777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pt-BR" sz="1600" i="1" dirty="0" smtClean="0">
              <a:latin typeface="Georgia" pitchFamily="18" charset="0"/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724176"/>
              </p:ext>
            </p:extLst>
          </p:nvPr>
        </p:nvGraphicFramePr>
        <p:xfrm>
          <a:off x="237173" y="746578"/>
          <a:ext cx="8712969" cy="4654210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936103"/>
                <a:gridCol w="1454508"/>
                <a:gridCol w="1302183"/>
                <a:gridCol w="5020175"/>
              </a:tblGrid>
              <a:tr h="483065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Simplon BP Regular" pitchFamily="2" charset="0"/>
                        </a:rPr>
                        <a:t>Risco</a:t>
                      </a:r>
                      <a:endParaRPr lang="pt-BR" sz="1400" dirty="0">
                        <a:latin typeface="Simplon BP Regular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EA28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Simplon BP Regular" pitchFamily="2" charset="0"/>
                        </a:rPr>
                        <a:t>Grupo</a:t>
                      </a:r>
                      <a:r>
                        <a:rPr lang="pt-BR" sz="1400" baseline="0" dirty="0" smtClean="0">
                          <a:latin typeface="Simplon BP Regular" pitchFamily="2" charset="0"/>
                        </a:rPr>
                        <a:t> de merge</a:t>
                      </a:r>
                      <a:endParaRPr lang="pt-BR" sz="1400" dirty="0">
                        <a:latin typeface="Simplon BP Regular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EA28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Simplon BP Regular" pitchFamily="2" charset="0"/>
                        </a:rPr>
                        <a:t>Deadline para decisão</a:t>
                      </a:r>
                      <a:endParaRPr lang="pt-BR" sz="1400" dirty="0">
                        <a:latin typeface="Simplon BP Regular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EA28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Simplon BP Regular" pitchFamily="2" charset="0"/>
                        </a:rPr>
                        <a:t>Pontos de atenção</a:t>
                      </a:r>
                      <a:endParaRPr lang="pt-BR" sz="1400" dirty="0">
                        <a:latin typeface="Simplon BP Regular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EA28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235004">
                <a:tc>
                  <a:txBody>
                    <a:bodyPr/>
                    <a:lstStyle/>
                    <a:p>
                      <a:endParaRPr lang="pt-BR" sz="1400" dirty="0">
                        <a:latin typeface="Simplon BP Regular" pitchFamily="2" charset="0"/>
                      </a:endParaRPr>
                    </a:p>
                    <a:p>
                      <a:endParaRPr lang="pt-BR" sz="1400" dirty="0">
                        <a:latin typeface="Simplon BP Regula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dirty="0" smtClean="0">
                        <a:latin typeface="Simplon BP Regular" pitchFamily="2" charset="0"/>
                      </a:endParaRPr>
                    </a:p>
                    <a:p>
                      <a:r>
                        <a:rPr lang="pt-BR" sz="1400" dirty="0" smtClean="0">
                          <a:latin typeface="Simplon BP Regular" pitchFamily="2" charset="0"/>
                          <a:hlinkClick r:id="rId2" action="ppaction://hlinksldjump"/>
                        </a:rPr>
                        <a:t>Grupo 1</a:t>
                      </a:r>
                      <a:r>
                        <a:rPr lang="pt-BR" sz="1400" baseline="0" dirty="0" smtClean="0">
                          <a:latin typeface="Simplon BP Regular" pitchFamily="2" charset="0"/>
                          <a:hlinkClick r:id="rId2" action="ppaction://hlinksldjump"/>
                        </a:rPr>
                        <a:t>.1</a:t>
                      </a:r>
                      <a:endParaRPr lang="pt-BR" sz="1400" baseline="0" dirty="0" smtClean="0">
                        <a:latin typeface="Simplon BP Regular" pitchFamily="2" charset="0"/>
                      </a:endParaRPr>
                    </a:p>
                    <a:p>
                      <a:endParaRPr lang="pt-BR" sz="1400" baseline="0" dirty="0" smtClean="0">
                        <a:latin typeface="Simplon BP Regular" pitchFamily="2" charset="0"/>
                      </a:endParaRPr>
                    </a:p>
                    <a:p>
                      <a:endParaRPr lang="pt-BR" sz="1400" baseline="0" dirty="0" smtClean="0">
                        <a:latin typeface="Simplon BP Regular" pitchFamily="2" charset="0"/>
                      </a:endParaRPr>
                    </a:p>
                    <a:p>
                      <a:endParaRPr lang="pt-BR" sz="1400" baseline="0" dirty="0" smtClean="0">
                        <a:latin typeface="Simplon BP Regular" pitchFamily="2" charset="0"/>
                      </a:endParaRPr>
                    </a:p>
                    <a:p>
                      <a:endParaRPr lang="pt-BR" sz="1400" baseline="0" dirty="0" smtClean="0">
                        <a:latin typeface="Simplon BP Regular" pitchFamily="2" charset="0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aseline="0" dirty="0" smtClean="0">
                          <a:latin typeface="Simplon BP Regular" pitchFamily="2" charset="0"/>
                          <a:hlinkClick r:id="rId3" action="ppaction://hlinksldjump"/>
                        </a:rPr>
                        <a:t>GRUPO1.2</a:t>
                      </a:r>
                      <a:r>
                        <a:rPr lang="pt-BR" sz="1400" baseline="0" dirty="0" smtClean="0">
                          <a:latin typeface="Simplon BP Regular" pitchFamily="2" charset="0"/>
                        </a:rPr>
                        <a:t>              </a:t>
                      </a:r>
                      <a:endParaRPr lang="pt-BR" sz="1400" dirty="0" smtClean="0">
                        <a:latin typeface="Simplon BP Regular" pitchFamily="2" charset="0"/>
                      </a:endParaRPr>
                    </a:p>
                    <a:p>
                      <a:r>
                        <a:rPr lang="pt-BR" sz="1400" baseline="0" dirty="0" smtClean="0">
                          <a:latin typeface="Simplon BP Regular" pitchFamily="2" charset="0"/>
                        </a:rPr>
                        <a:t>     </a:t>
                      </a:r>
                      <a:endParaRPr lang="pt-BR" sz="1400" dirty="0">
                        <a:latin typeface="Simplon BP Regula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dirty="0" smtClean="0">
                        <a:latin typeface="Simplon BP Regular" pitchFamily="2" charset="0"/>
                      </a:endParaRPr>
                    </a:p>
                    <a:p>
                      <a:r>
                        <a:rPr lang="pt-BR" sz="1400" dirty="0" smtClean="0">
                          <a:latin typeface="Simplon BP Regular" pitchFamily="2" charset="0"/>
                        </a:rPr>
                        <a:t>11/10</a:t>
                      </a:r>
                    </a:p>
                    <a:p>
                      <a:endParaRPr lang="pt-BR" sz="1400" dirty="0" smtClean="0">
                        <a:latin typeface="Simplon BP Regular" pitchFamily="2" charset="0"/>
                      </a:endParaRPr>
                    </a:p>
                    <a:p>
                      <a:endParaRPr lang="pt-BR" sz="1400" dirty="0" smtClean="0">
                        <a:latin typeface="Simplon BP Regular" pitchFamily="2" charset="0"/>
                      </a:endParaRPr>
                    </a:p>
                    <a:p>
                      <a:endParaRPr lang="pt-BR" sz="1400" dirty="0" smtClean="0">
                        <a:latin typeface="Simplon BP Regular" pitchFamily="2" charset="0"/>
                      </a:endParaRPr>
                    </a:p>
                    <a:p>
                      <a:endParaRPr lang="pt-BR" sz="1400" dirty="0" smtClean="0">
                        <a:latin typeface="Simplon BP Regular" pitchFamily="2" charset="0"/>
                      </a:endParaRPr>
                    </a:p>
                    <a:p>
                      <a:r>
                        <a:rPr lang="pt-BR" sz="1400" dirty="0" smtClean="0">
                          <a:latin typeface="Simplon BP Regular" pitchFamily="2" charset="0"/>
                        </a:rPr>
                        <a:t>11/10</a:t>
                      </a:r>
                      <a:endParaRPr lang="pt-BR" sz="1400" dirty="0">
                        <a:latin typeface="Simplon BP Regula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dirty="0" smtClean="0">
                        <a:latin typeface="Simplon BP Regular" pitchFamily="2" charset="0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>
                          <a:latin typeface="Simplon BP Regular" pitchFamily="2" charset="0"/>
                        </a:rPr>
                        <a:t>Projetos com alto volume de merge no </a:t>
                      </a:r>
                      <a:r>
                        <a:rPr lang="pt-BR" sz="1400" baseline="0" dirty="0" smtClean="0">
                          <a:latin typeface="Simplon BP Regular" pitchFamily="2" charset="0"/>
                        </a:rPr>
                        <a:t>STC</a:t>
                      </a:r>
                      <a:r>
                        <a:rPr lang="pt-BR" sz="1400" dirty="0" smtClean="0">
                          <a:latin typeface="Simplon BP Regular" pitchFamily="2" charset="0"/>
                        </a:rPr>
                        <a:t>.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dirty="0" smtClean="0">
                        <a:latin typeface="Simplon BP Regular" pitchFamily="2" charset="0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dirty="0" smtClean="0">
                        <a:latin typeface="Simplon BP Regular" pitchFamily="2" charset="0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dirty="0" smtClean="0">
                        <a:latin typeface="Simplon BP Regular" pitchFamily="2" charset="0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dirty="0" smtClean="0">
                        <a:latin typeface="Simplon BP Regular" pitchFamily="2" charset="0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>
                          <a:latin typeface="Simplon BP Regular" pitchFamily="2" charset="0"/>
                        </a:rPr>
                        <a:t>Projetos Críticos com alto volume de Merge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483065">
                <a:tc>
                  <a:txBody>
                    <a:bodyPr/>
                    <a:lstStyle/>
                    <a:p>
                      <a:endParaRPr lang="pt-BR" sz="1400" dirty="0">
                        <a:latin typeface="Simplon BP Regula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dirty="0" smtClean="0">
                        <a:latin typeface="Simplon BP Regular" pitchFamily="2" charset="0"/>
                        <a:hlinkClick r:id="" action="ppaction://noaction"/>
                      </a:endParaRPr>
                    </a:p>
                    <a:p>
                      <a:endParaRPr lang="pt-BR" sz="1400" dirty="0" smtClean="0">
                        <a:latin typeface="Simplon BP Regular" pitchFamily="2" charset="0"/>
                        <a:hlinkClick r:id="" action="ppaction://noaction"/>
                      </a:endParaRPr>
                    </a:p>
                    <a:p>
                      <a:r>
                        <a:rPr lang="pt-BR" sz="1400" dirty="0" smtClean="0">
                          <a:latin typeface="Simplon BP Regular" pitchFamily="2" charset="0"/>
                          <a:hlinkClick r:id="rId4" action="ppaction://hlinksldjump"/>
                        </a:rPr>
                        <a:t>Grupo 1.3</a:t>
                      </a:r>
                      <a:endParaRPr lang="pt-BR" sz="1400" dirty="0">
                        <a:latin typeface="Simplon BP Regula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dirty="0" smtClean="0">
                        <a:latin typeface="Simplon BP Regular" pitchFamily="2" charset="0"/>
                      </a:endParaRPr>
                    </a:p>
                    <a:p>
                      <a:endParaRPr lang="pt-BR" sz="1400" dirty="0" smtClean="0">
                        <a:latin typeface="Simplon BP Regular" pitchFamily="2" charset="0"/>
                      </a:endParaRPr>
                    </a:p>
                    <a:p>
                      <a:r>
                        <a:rPr lang="pt-BR" sz="1400" dirty="0" smtClean="0">
                          <a:latin typeface="Simplon BP Regular" pitchFamily="2" charset="0"/>
                        </a:rPr>
                        <a:t>----</a:t>
                      </a:r>
                      <a:endParaRPr lang="pt-BR" sz="1400" dirty="0">
                        <a:latin typeface="Simplon BP Regula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dirty="0" smtClean="0">
                        <a:latin typeface="Simplon BP Regular" pitchFamily="2" charset="0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dirty="0" smtClean="0">
                        <a:latin typeface="Simplon BP Regular" pitchFamily="2" charset="0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>
                          <a:latin typeface="Simplon BP Regular" pitchFamily="2" charset="0"/>
                        </a:rPr>
                        <a:t>Projetos</a:t>
                      </a:r>
                      <a:r>
                        <a:rPr lang="pt-BR" sz="1400" baseline="0" dirty="0" smtClean="0">
                          <a:latin typeface="Simplon BP Regular" pitchFamily="2" charset="0"/>
                        </a:rPr>
                        <a:t> Com TI e Sem TI e com merge no SINN.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baseline="0" dirty="0" smtClean="0">
                        <a:latin typeface="Simplon BP Regular" pitchFamily="2" charset="0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baseline="0" dirty="0" smtClean="0">
                        <a:latin typeface="Simplon BP Regular" pitchFamily="2" charset="0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dirty="0">
                        <a:latin typeface="Simplon BP Regular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483065">
                <a:tc>
                  <a:txBody>
                    <a:bodyPr/>
                    <a:lstStyle/>
                    <a:p>
                      <a:endParaRPr lang="pt-BR" sz="1400" dirty="0">
                        <a:latin typeface="Simplon BP Regula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endParaRPr lang="pt-BR" sz="1400" u="sng" kern="1200" dirty="0">
                        <a:solidFill>
                          <a:schemeClr val="tx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dirty="0">
                        <a:latin typeface="Simplon BP Regula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dirty="0">
                        <a:latin typeface="Simplon BP Regular" pitchFamily="2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483065">
                <a:tc>
                  <a:txBody>
                    <a:bodyPr/>
                    <a:lstStyle/>
                    <a:p>
                      <a:endParaRPr lang="pt-BR" sz="1400" dirty="0">
                        <a:latin typeface="Simplon BP Regular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EA28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latin typeface="Simplon BP Regular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EA28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latin typeface="Simplon BP Regular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EA28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latin typeface="Simplon BP Regular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EA28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Botão de ação: Voltar ou Anterior 12">
            <a:hlinkClick r:id="rId5" action="ppaction://hlinksldjump" highlightClick="1"/>
          </p:cNvPr>
          <p:cNvSpPr/>
          <p:nvPr/>
        </p:nvSpPr>
        <p:spPr>
          <a:xfrm>
            <a:off x="8763876" y="4727291"/>
            <a:ext cx="372533" cy="396167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  <p:sp>
        <p:nvSpPr>
          <p:cNvPr id="14" name="Fluxograma: Conector 13"/>
          <p:cNvSpPr/>
          <p:nvPr/>
        </p:nvSpPr>
        <p:spPr>
          <a:xfrm>
            <a:off x="3736321" y="4731990"/>
            <a:ext cx="215255" cy="216024"/>
          </a:xfrm>
          <a:prstGeom prst="flowChartConnector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995936" y="4714351"/>
            <a:ext cx="914400" cy="23366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sz="1100" dirty="0">
                <a:latin typeface="Simplon BP Regular" pitchFamily="2" charset="0"/>
              </a:rPr>
              <a:t>Muito Alto</a:t>
            </a:r>
          </a:p>
        </p:txBody>
      </p:sp>
      <p:sp>
        <p:nvSpPr>
          <p:cNvPr id="18" name="Fluxograma: Conector 17"/>
          <p:cNvSpPr/>
          <p:nvPr/>
        </p:nvSpPr>
        <p:spPr>
          <a:xfrm>
            <a:off x="4859928" y="4705037"/>
            <a:ext cx="215255" cy="216024"/>
          </a:xfrm>
          <a:prstGeom prst="flowChartConnector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5128226" y="4736174"/>
            <a:ext cx="914400" cy="23366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sz="1100" dirty="0">
                <a:latin typeface="Simplon BP Regular" pitchFamily="2" charset="0"/>
              </a:rPr>
              <a:t> </a:t>
            </a:r>
            <a:r>
              <a:rPr lang="pt-BR" sz="1100" dirty="0" smtClean="0">
                <a:latin typeface="Simplon BP Regular" pitchFamily="2" charset="0"/>
              </a:rPr>
              <a:t>Alto</a:t>
            </a:r>
            <a:endParaRPr lang="pt-BR" sz="1100" dirty="0">
              <a:latin typeface="Simplon BP Regular" pitchFamily="2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7268912" y="4705037"/>
            <a:ext cx="914400" cy="23366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sz="1100" dirty="0">
                <a:latin typeface="Simplon BP Regular" pitchFamily="2" charset="0"/>
              </a:rPr>
              <a:t> </a:t>
            </a:r>
            <a:r>
              <a:rPr lang="pt-BR" sz="1100" dirty="0" smtClean="0">
                <a:latin typeface="Simplon BP Regular" pitchFamily="2" charset="0"/>
              </a:rPr>
              <a:t>Baixo</a:t>
            </a:r>
            <a:endParaRPr lang="pt-BR" sz="1100" dirty="0">
              <a:latin typeface="Simplon BP Regular" pitchFamily="2" charset="0"/>
            </a:endParaRPr>
          </a:p>
        </p:txBody>
      </p:sp>
      <p:sp>
        <p:nvSpPr>
          <p:cNvPr id="22" name="Fluxograma: Conector 21"/>
          <p:cNvSpPr/>
          <p:nvPr/>
        </p:nvSpPr>
        <p:spPr>
          <a:xfrm>
            <a:off x="5861335" y="4731990"/>
            <a:ext cx="215255" cy="216024"/>
          </a:xfrm>
          <a:prstGeom prst="flowChartConnector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6193939" y="4721217"/>
            <a:ext cx="615760" cy="23366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sz="1100" dirty="0">
                <a:latin typeface="Simplon BP Regular" pitchFamily="2" charset="0"/>
              </a:rPr>
              <a:t> </a:t>
            </a:r>
            <a:r>
              <a:rPr lang="pt-BR" sz="1100" dirty="0" smtClean="0">
                <a:latin typeface="Simplon BP Regular" pitchFamily="2" charset="0"/>
              </a:rPr>
              <a:t>Médio</a:t>
            </a:r>
            <a:endParaRPr lang="pt-BR" sz="1100" dirty="0">
              <a:latin typeface="Simplon BP Regular" pitchFamily="2" charset="0"/>
            </a:endParaRPr>
          </a:p>
        </p:txBody>
      </p:sp>
      <p:sp>
        <p:nvSpPr>
          <p:cNvPr id="26" name="Fluxograma: Conector 25"/>
          <p:cNvSpPr/>
          <p:nvPr/>
        </p:nvSpPr>
        <p:spPr>
          <a:xfrm>
            <a:off x="407636" y="1563638"/>
            <a:ext cx="215255" cy="216024"/>
          </a:xfrm>
          <a:prstGeom prst="flowChartConnector">
            <a:avLst/>
          </a:prstGeom>
          <a:solidFill>
            <a:srgbClr val="00D3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25" name="Fluxograma: Conector 24"/>
          <p:cNvSpPr/>
          <p:nvPr/>
        </p:nvSpPr>
        <p:spPr>
          <a:xfrm>
            <a:off x="441430" y="3551989"/>
            <a:ext cx="215255" cy="216024"/>
          </a:xfrm>
          <a:prstGeom prst="flowChartConnector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24" name="Fluxograma: Conector 23"/>
          <p:cNvSpPr/>
          <p:nvPr/>
        </p:nvSpPr>
        <p:spPr>
          <a:xfrm>
            <a:off x="396305" y="2625662"/>
            <a:ext cx="215255" cy="216024"/>
          </a:xfrm>
          <a:prstGeom prst="flowChartConnector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28" name="Elipse 27"/>
          <p:cNvSpPr/>
          <p:nvPr/>
        </p:nvSpPr>
        <p:spPr>
          <a:xfrm>
            <a:off x="6984917" y="4733559"/>
            <a:ext cx="195456" cy="205141"/>
          </a:xfrm>
          <a:prstGeom prst="ellipse">
            <a:avLst/>
          </a:prstGeom>
          <a:solidFill>
            <a:srgbClr val="00D3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50623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232612" y="51471"/>
            <a:ext cx="5779548" cy="409790"/>
          </a:xfrm>
        </p:spPr>
        <p:txBody>
          <a:bodyPr/>
          <a:lstStyle/>
          <a:p>
            <a:r>
              <a:rPr lang="pt-BR" sz="2800" i="0" dirty="0">
                <a:solidFill>
                  <a:srgbClr val="EA288C"/>
                </a:solidFill>
                <a:latin typeface="Simplon Oi Headline"/>
                <a:cs typeface="Simplon Oi Headline"/>
              </a:rPr>
              <a:t>Quality </a:t>
            </a:r>
            <a:r>
              <a:rPr lang="pt-BR" sz="2800" i="0" dirty="0" err="1">
                <a:solidFill>
                  <a:srgbClr val="EA288C"/>
                </a:solidFill>
                <a:latin typeface="Simplon Oi Headline"/>
                <a:cs typeface="Simplon Oi Headline"/>
              </a:rPr>
              <a:t>gates</a:t>
            </a:r>
            <a:r>
              <a:rPr lang="pt-BR" sz="2800" i="0" dirty="0">
                <a:solidFill>
                  <a:srgbClr val="EA288C"/>
                </a:solidFill>
                <a:latin typeface="Simplon Oi Headline"/>
                <a:cs typeface="Simplon Oi Headline"/>
              </a:rPr>
              <a:t> – </a:t>
            </a:r>
            <a:r>
              <a:rPr lang="pt-BR" sz="2800" i="0" dirty="0" smtClean="0">
                <a:solidFill>
                  <a:srgbClr val="EA288C"/>
                </a:solidFill>
                <a:latin typeface="Simplon Oi Headline"/>
                <a:cs typeface="Simplon Oi Headline"/>
              </a:rPr>
              <a:t>grupo 1.1                                         </a:t>
            </a:r>
            <a:endParaRPr lang="pt-BR" sz="2800" i="0" dirty="0">
              <a:solidFill>
                <a:srgbClr val="EA288C"/>
              </a:solidFill>
              <a:latin typeface="Simplon Oi Headline"/>
              <a:cs typeface="Simplon Oi Headline"/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416781" y="4876007"/>
            <a:ext cx="7787207" cy="215997"/>
          </a:xfrm>
        </p:spPr>
        <p:txBody>
          <a:bodyPr/>
          <a:lstStyle/>
          <a:p>
            <a:r>
              <a:rPr lang="pt-BR" dirty="0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>
          <a:xfrm>
            <a:off x="8084005" y="4745422"/>
            <a:ext cx="442392" cy="215997"/>
          </a:xfr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15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065312" y="125758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189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3" name="Triângulo isósceles 12"/>
          <p:cNvSpPr/>
          <p:nvPr/>
        </p:nvSpPr>
        <p:spPr>
          <a:xfrm>
            <a:off x="12544425" y="2243138"/>
            <a:ext cx="0" cy="133350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pt-BR">
              <a:solidFill>
                <a:srgbClr val="FFFFFF"/>
              </a:solidFill>
            </a:endParaRPr>
          </a:p>
        </p:txBody>
      </p:sp>
      <p:sp>
        <p:nvSpPr>
          <p:cNvPr id="14" name="Triângulo isósceles 13"/>
          <p:cNvSpPr/>
          <p:nvPr/>
        </p:nvSpPr>
        <p:spPr>
          <a:xfrm>
            <a:off x="11096625" y="2252663"/>
            <a:ext cx="0" cy="133350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pt-BR">
              <a:solidFill>
                <a:srgbClr val="FFFFFF"/>
              </a:solidFill>
            </a:endParaRPr>
          </a:p>
        </p:txBody>
      </p:sp>
      <p:sp>
        <p:nvSpPr>
          <p:cNvPr id="15" name="Triângulo isósceles 14"/>
          <p:cNvSpPr/>
          <p:nvPr/>
        </p:nvSpPr>
        <p:spPr>
          <a:xfrm>
            <a:off x="10210800" y="2233613"/>
            <a:ext cx="0" cy="133350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pt-BR">
              <a:solidFill>
                <a:srgbClr val="FFFFFF"/>
              </a:solidFill>
            </a:endParaRP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873095"/>
              </p:ext>
            </p:extLst>
          </p:nvPr>
        </p:nvGraphicFramePr>
        <p:xfrm>
          <a:off x="134010" y="674265"/>
          <a:ext cx="8069979" cy="4239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534"/>
                <a:gridCol w="576064"/>
                <a:gridCol w="1944216"/>
                <a:gridCol w="864096"/>
                <a:gridCol w="648072"/>
                <a:gridCol w="720080"/>
                <a:gridCol w="216024"/>
                <a:gridCol w="216024"/>
                <a:gridCol w="360040"/>
                <a:gridCol w="2191829"/>
              </a:tblGrid>
              <a:tr h="67334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RISCO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PRJ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NOME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N3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GP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MERGE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PREV</a:t>
                      </a:r>
                      <a:r>
                        <a:rPr lang="pt-BR" sz="9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 %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REAL%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DATA</a:t>
                      </a:r>
                      <a:r>
                        <a:rPr lang="pt-BR" sz="9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  DA DECISÃO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RISCO</a:t>
                      </a:r>
                      <a:r>
                        <a:rPr lang="pt-BR" sz="9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 DA RELEASE/ PLANO DE AÇÃO 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</a:tr>
              <a:tr h="594360"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1557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Disponibilizar novos serviços para aumento de transações automáticas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VALENTINA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CORGOSNHO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 STC PRJ11531, 13861,  20787 SEM TI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23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28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10/10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RISCO BAIXO</a:t>
                      </a: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TI em andamento</a:t>
                      </a:r>
                      <a:endParaRPr lang="pt-B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94360"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20471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[Sem</a:t>
                      </a:r>
                      <a:r>
                        <a:rPr lang="pt-B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 TI]</a:t>
                      </a:r>
                      <a:endParaRPr lang="pt-B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[ANATEL] - </a:t>
                      </a:r>
                      <a:r>
                        <a:rPr lang="pt-BR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STC_VOZ_Planta_Terminais_Endereco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VALENTINA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LIDIANE DAMASCENO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STC 20787 SEM TI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10/10</a:t>
                      </a:r>
                    </a:p>
                    <a:p>
                      <a:pPr algn="ctr" fontAlgn="ctr"/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RISCO BAIXO</a:t>
                      </a: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TS EM ANDAMENTO</a:t>
                      </a:r>
                    </a:p>
                  </a:txBody>
                  <a:tcPr/>
                </a:tc>
              </a:tr>
              <a:tr h="594360"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11531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VIABILIZAR ANÁLISE DE CRÉDITO NA MIGRAÇÃO PARA FIXO NO CARTÃO DE CRÉDITO R1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VALENTINA</a:t>
                      </a:r>
                    </a:p>
                    <a:p>
                      <a:pPr algn="ctr" fontAlgn="ctr"/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IVANA POSSIDIO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STC 13861, 20787 SEM TI, 1557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61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55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           </a:t>
                      </a:r>
                    </a:p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10/10</a:t>
                      </a:r>
                    </a:p>
                    <a:p>
                      <a:pPr algn="ctr" fontAlgn="ctr"/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effectLst/>
                        </a:rPr>
                        <a:t>RISCO</a:t>
                      </a:r>
                      <a:r>
                        <a:rPr lang="pt-BR" sz="900" baseline="0" dirty="0" smtClean="0">
                          <a:effectLst/>
                        </a:rPr>
                        <a:t> BAIXO</a:t>
                      </a: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Conforme alinhado com o projeto, nova data fim do TI está prevista para 06/10. </a:t>
                      </a:r>
                    </a:p>
                  </a:txBody>
                  <a:tcPr/>
                </a:tc>
              </a:tr>
              <a:tr h="594360"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13861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[OI+E] - AGRUPAMENTO DE CONTAS - FIXA R1 E R2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VALENTINA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ROBSON</a:t>
                      </a:r>
                      <a:r>
                        <a:rPr lang="pt-BR" sz="9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 BICALHO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STC -1557, 11531, 8188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68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68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 </a:t>
                      </a:r>
                    </a:p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10/10</a:t>
                      </a:r>
                    </a:p>
                    <a:p>
                      <a:pPr algn="ctr" fontAlgn="ctr"/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RISCO</a:t>
                      </a:r>
                      <a:r>
                        <a:rPr lang="pt-BR" sz="9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 BAIXO</a:t>
                      </a: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Os planos especificados na estratégia de testes e no plano de teste não estão aparecendo no ambiente do STC. Os testes estão parados aguardando o retorno do GP</a:t>
                      </a: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Planos de Ação: sobre quais planos deverão ser utilizados</a:t>
                      </a:r>
                    </a:p>
                  </a:txBody>
                  <a:tcPr/>
                </a:tc>
              </a:tr>
              <a:tr h="594360"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20787</a:t>
                      </a:r>
                    </a:p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[Sem</a:t>
                      </a:r>
                      <a:r>
                        <a:rPr lang="pt-B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 TI]</a:t>
                      </a:r>
                      <a:endParaRPr lang="pt-B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  <a:p>
                      <a:pPr algn="ctr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Incluir Sistema Origem Venda_R1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VALENTINA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LIDIANE DAMASCENO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STC 11531, 1557, 20471 SEM TI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10/10</a:t>
                      </a:r>
                    </a:p>
                    <a:p>
                      <a:pPr algn="ctr" fontAlgn="ctr"/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RISCO BAIXO</a:t>
                      </a: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TS EM ANDAMENTO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Botão de ação: Voltar ou Anterior 11">
            <a:hlinkClick r:id="rId2" action="ppaction://hlinksldjump" highlightClick="1"/>
          </p:cNvPr>
          <p:cNvSpPr/>
          <p:nvPr/>
        </p:nvSpPr>
        <p:spPr>
          <a:xfrm>
            <a:off x="8742156" y="4747334"/>
            <a:ext cx="372533" cy="396167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srgbClr val="FFFFFF"/>
              </a:solidFill>
              <a:latin typeface="Georgia" pitchFamily="18" charset="0"/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216474" y="1543926"/>
            <a:ext cx="195456" cy="205141"/>
          </a:xfrm>
          <a:prstGeom prst="ellipse">
            <a:avLst/>
          </a:prstGeom>
          <a:solidFill>
            <a:srgbClr val="00D3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  <p:sp>
        <p:nvSpPr>
          <p:cNvPr id="17" name="Elipse 16"/>
          <p:cNvSpPr/>
          <p:nvPr/>
        </p:nvSpPr>
        <p:spPr>
          <a:xfrm>
            <a:off x="216474" y="2140567"/>
            <a:ext cx="195456" cy="205141"/>
          </a:xfrm>
          <a:prstGeom prst="ellipse">
            <a:avLst/>
          </a:prstGeom>
          <a:solidFill>
            <a:srgbClr val="00D3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  <p:sp>
        <p:nvSpPr>
          <p:cNvPr id="19" name="Elipse 18"/>
          <p:cNvSpPr/>
          <p:nvPr/>
        </p:nvSpPr>
        <p:spPr>
          <a:xfrm>
            <a:off x="216474" y="2702709"/>
            <a:ext cx="195456" cy="205141"/>
          </a:xfrm>
          <a:prstGeom prst="ellipse">
            <a:avLst/>
          </a:prstGeom>
          <a:solidFill>
            <a:srgbClr val="00D3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  <p:sp>
        <p:nvSpPr>
          <p:cNvPr id="20" name="Elipse 19"/>
          <p:cNvSpPr/>
          <p:nvPr/>
        </p:nvSpPr>
        <p:spPr>
          <a:xfrm>
            <a:off x="210818" y="3626788"/>
            <a:ext cx="195456" cy="205141"/>
          </a:xfrm>
          <a:prstGeom prst="ellipse">
            <a:avLst/>
          </a:prstGeom>
          <a:solidFill>
            <a:srgbClr val="00D3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  <p:sp>
        <p:nvSpPr>
          <p:cNvPr id="21" name="Elipse 20"/>
          <p:cNvSpPr/>
          <p:nvPr/>
        </p:nvSpPr>
        <p:spPr>
          <a:xfrm>
            <a:off x="210818" y="4493355"/>
            <a:ext cx="195456" cy="205141"/>
          </a:xfrm>
          <a:prstGeom prst="ellipse">
            <a:avLst/>
          </a:prstGeom>
          <a:solidFill>
            <a:srgbClr val="00D3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  <p:sp>
        <p:nvSpPr>
          <p:cNvPr id="22" name="TextBox 118"/>
          <p:cNvSpPr txBox="1"/>
          <p:nvPr/>
        </p:nvSpPr>
        <p:spPr>
          <a:xfrm>
            <a:off x="8084004" y="327365"/>
            <a:ext cx="880483" cy="18498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wrap="none" lIns="36000" tIns="36000" rIns="36000" bIns="0" rtlCol="0" anchor="b"/>
          <a:lstStyle>
            <a:defPPr>
              <a:defRPr lang="en-US"/>
            </a:defPPr>
            <a:lvl1pPr algn="ctr">
              <a:defRPr sz="1000" b="1">
                <a:latin typeface="Simplon BP Regular"/>
                <a:cs typeface="Simplon BP Regular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plon BP Regular"/>
              </a:rPr>
              <a:t>RISCO DE MERGE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mplon BP Regular"/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8416747" y="94210"/>
            <a:ext cx="195456" cy="205141"/>
          </a:xfrm>
          <a:prstGeom prst="ellipse">
            <a:avLst/>
          </a:prstGeom>
          <a:solidFill>
            <a:srgbClr val="00D3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157792" y="391546"/>
            <a:ext cx="8770630" cy="282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>
                <a:latin typeface="Simplon BP Regular" pitchFamily="2" charset="0"/>
              </a:rPr>
              <a:t>Projetos com alto volume de merge no STC.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400" dirty="0">
              <a:latin typeface="Simplon BP Regular" pitchFamily="2" charset="0"/>
            </a:endParaRPr>
          </a:p>
          <a:p>
            <a:pPr defTabSz="457189">
              <a:lnSpc>
                <a:spcPts val="1800"/>
              </a:lnSpc>
              <a:spcBef>
                <a:spcPts val="800"/>
              </a:spcBef>
            </a:pPr>
            <a:endParaRPr lang="pt-BR" sz="1400" dirty="0">
              <a:solidFill>
                <a:srgbClr val="4D4D4D"/>
              </a:solidFill>
              <a:latin typeface="Simplon BP Regular" pitchFamily="2" charset="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32836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232612" y="51471"/>
            <a:ext cx="5779548" cy="409790"/>
          </a:xfrm>
        </p:spPr>
        <p:txBody>
          <a:bodyPr/>
          <a:lstStyle/>
          <a:p>
            <a:r>
              <a:rPr lang="pt-BR" sz="2800" i="0" dirty="0">
                <a:solidFill>
                  <a:srgbClr val="EA288C"/>
                </a:solidFill>
                <a:latin typeface="Simplon Oi Headline"/>
                <a:cs typeface="Simplon Oi Headline"/>
              </a:rPr>
              <a:t>Quality </a:t>
            </a:r>
            <a:r>
              <a:rPr lang="pt-BR" sz="2800" i="0" dirty="0" err="1">
                <a:solidFill>
                  <a:srgbClr val="EA288C"/>
                </a:solidFill>
                <a:latin typeface="Simplon Oi Headline"/>
                <a:cs typeface="Simplon Oi Headline"/>
              </a:rPr>
              <a:t>gates</a:t>
            </a:r>
            <a:r>
              <a:rPr lang="pt-BR" sz="2800" i="0" dirty="0">
                <a:solidFill>
                  <a:srgbClr val="EA288C"/>
                </a:solidFill>
                <a:latin typeface="Simplon Oi Headline"/>
                <a:cs typeface="Simplon Oi Headline"/>
              </a:rPr>
              <a:t> – </a:t>
            </a:r>
            <a:r>
              <a:rPr lang="pt-BR" sz="2800" i="0" dirty="0" smtClean="0">
                <a:solidFill>
                  <a:srgbClr val="EA288C"/>
                </a:solidFill>
                <a:latin typeface="Simplon Oi Headline"/>
                <a:cs typeface="Simplon Oi Headline"/>
              </a:rPr>
              <a:t>grupo 1.2                                         </a:t>
            </a:r>
            <a:endParaRPr lang="pt-BR" sz="2800" i="0" dirty="0">
              <a:solidFill>
                <a:srgbClr val="EA288C"/>
              </a:solidFill>
              <a:latin typeface="Simplon Oi Headline"/>
              <a:cs typeface="Simplon Oi Headline"/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-1872801" y="3244049"/>
            <a:ext cx="7787207" cy="215997"/>
          </a:xfrm>
        </p:spPr>
        <p:txBody>
          <a:bodyPr/>
          <a:lstStyle/>
          <a:p>
            <a:r>
              <a:rPr lang="pt-BR" dirty="0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>
          <a:xfrm>
            <a:off x="8084005" y="4745422"/>
            <a:ext cx="442392" cy="215997"/>
          </a:xfr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16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065312" y="125758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189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3" name="Triângulo isósceles 12"/>
          <p:cNvSpPr/>
          <p:nvPr/>
        </p:nvSpPr>
        <p:spPr>
          <a:xfrm>
            <a:off x="12544425" y="2243138"/>
            <a:ext cx="0" cy="133350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pt-BR">
              <a:solidFill>
                <a:srgbClr val="FFFFFF"/>
              </a:solidFill>
            </a:endParaRPr>
          </a:p>
        </p:txBody>
      </p:sp>
      <p:sp>
        <p:nvSpPr>
          <p:cNvPr id="14" name="Triângulo isósceles 13"/>
          <p:cNvSpPr/>
          <p:nvPr/>
        </p:nvSpPr>
        <p:spPr>
          <a:xfrm>
            <a:off x="11096625" y="2252663"/>
            <a:ext cx="0" cy="133350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pt-BR">
              <a:solidFill>
                <a:srgbClr val="FFFFFF"/>
              </a:solidFill>
            </a:endParaRPr>
          </a:p>
        </p:txBody>
      </p:sp>
      <p:sp>
        <p:nvSpPr>
          <p:cNvPr id="15" name="Triângulo isósceles 14"/>
          <p:cNvSpPr/>
          <p:nvPr/>
        </p:nvSpPr>
        <p:spPr>
          <a:xfrm>
            <a:off x="10210800" y="2233613"/>
            <a:ext cx="0" cy="133350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pt-BR">
              <a:solidFill>
                <a:srgbClr val="FFFFFF"/>
              </a:solidFill>
            </a:endParaRP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986439"/>
              </p:ext>
            </p:extLst>
          </p:nvPr>
        </p:nvGraphicFramePr>
        <p:xfrm>
          <a:off x="134175" y="726951"/>
          <a:ext cx="8487796" cy="4148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802"/>
                <a:gridCol w="454243"/>
                <a:gridCol w="1590460"/>
                <a:gridCol w="746176"/>
                <a:gridCol w="720080"/>
                <a:gridCol w="1152128"/>
                <a:gridCol w="288032"/>
                <a:gridCol w="288032"/>
                <a:gridCol w="288032"/>
                <a:gridCol w="2609811"/>
              </a:tblGrid>
              <a:tr h="67334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 RISCO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PRJ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NOME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N3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GP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MERGE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PREV </a:t>
                      </a:r>
                      <a:r>
                        <a:rPr lang="pt-BR" sz="9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 %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REAL %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DATA</a:t>
                      </a:r>
                      <a:r>
                        <a:rPr lang="pt-BR" sz="9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  DA DECISÃO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RISCO</a:t>
                      </a:r>
                      <a:r>
                        <a:rPr lang="pt-BR" sz="9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 DA RELEASE/ PLANO DE AÇÃO 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</a:tr>
              <a:tr h="594360"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21768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SUB- Adequação de portfólio da Móvel - Varejo - Pós Pago</a:t>
                      </a:r>
                    </a:p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Entrega 2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VALENTINA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LEONARDO BARBOSA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SBL6.3 e SBL8 - PRJ 15038, PRJ 16875, PRJ 16882, PRJ 14579, PRJ 19237, PRJ 21262, PRJ 17516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373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320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10/10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effectLst/>
                        </a:rPr>
                        <a:t>RISCO</a:t>
                      </a:r>
                      <a:r>
                        <a:rPr lang="pt-BR" sz="900" baseline="0" dirty="0" smtClean="0">
                          <a:effectLst/>
                        </a:rPr>
                        <a:t> ALTO</a:t>
                      </a: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Ofensores encontrados durante o andamento dos testes, </a:t>
                      </a: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Plano de Ação: as execuções estão seguindo em HE até 16/10.</a:t>
                      </a:r>
                      <a:endParaRPr lang="pt-B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94360"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21262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[OI TOTAL] OI TOTAL NA FIBRA - VENDA VIA LOJA, MIGRAÇÕES E COBRANÇA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VALENTINA</a:t>
                      </a:r>
                    </a:p>
                    <a:p>
                      <a:pPr algn="ctr" fontAlgn="ctr"/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VIVIANE CRUZ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OI VENDE - 20122</a:t>
                      </a:r>
                    </a:p>
                    <a:p>
                      <a:pPr algn="l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Siebel 8- PRJ 11253, PRJ 21768, PRJ 11252</a:t>
                      </a:r>
                    </a:p>
                    <a:p>
                      <a:pPr algn="l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projetos do SINN.</a:t>
                      </a:r>
                    </a:p>
                    <a:p>
                      <a:pPr algn="l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SOA  14127,14008</a:t>
                      </a:r>
                    </a:p>
                    <a:p>
                      <a:pPr algn="l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ARBOR : 1522 e 16913 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77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58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10/10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RISCO ALTO</a:t>
                      </a: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Execuções</a:t>
                      </a:r>
                      <a:r>
                        <a:rPr lang="pt-BR" sz="9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 referentes a ativações e associações no OI TOTAL no FIBRA encontram-se impactados por defeitos</a:t>
                      </a: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Plano de Ação: Execuções seguindo em HE até 16/10</a:t>
                      </a:r>
                      <a:endParaRPr lang="pt-BR" sz="9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9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94360"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20122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[OI TOTAL FIBRA] DISPONIBILIZAR NOVOS PLANOS E PACOTES PARA O PRODUTO IPTV]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VALENTINA</a:t>
                      </a:r>
                    </a:p>
                    <a:p>
                      <a:pPr algn="ctr" fontAlgn="ctr"/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CAMILA MAFRA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OI VENDE -21262</a:t>
                      </a:r>
                    </a:p>
                    <a:p>
                      <a:pPr algn="l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SBL 8- PRJ 11252 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192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74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10/10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pt-BR" sz="9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Demora na liberação dos acessos ao ambiente de TI9</a:t>
                      </a:r>
                    </a:p>
                    <a:p>
                      <a:r>
                        <a:rPr lang="pt-BR" sz="9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Demora na solução dos defeitos encontrados.</a:t>
                      </a:r>
                    </a:p>
                    <a:p>
                      <a:r>
                        <a:rPr lang="pt-BR" sz="9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Dificuldades na execução dos testes em um ambiente novo para a FT LINK</a:t>
                      </a:r>
                    </a:p>
                    <a:p>
                      <a:r>
                        <a:rPr lang="pt-BR" sz="9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Plano de Ação: Testes em HE. FT esta analisando plano de recuperação para reduzir o GAP.</a:t>
                      </a:r>
                      <a:endParaRPr lang="pt-BR" sz="9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94360"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16882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[MULTIPRODUTOS] - NOVO BUNDLE FIXO + PREPAGO (NOVO BUNDLE)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VALENTINA</a:t>
                      </a:r>
                    </a:p>
                    <a:p>
                      <a:pPr algn="ctr" fontAlgn="ctr"/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CAIO VINICIUS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SBL 6.3 -PRJ21768 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dirty="0" smtClean="0">
                          <a:effectLst/>
                        </a:rPr>
                        <a:t>1247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715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10/10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RISCO ALTO</a:t>
                      </a: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Demanda impactada por defeitos</a:t>
                      </a: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Plano de Ação: </a:t>
                      </a:r>
                      <a:r>
                        <a:rPr lang="pt-BR" sz="900" dirty="0" smtClean="0">
                          <a:effectLst/>
                        </a:rPr>
                        <a:t>Contratação de HE e Sala de Guerra</a:t>
                      </a:r>
                      <a:endParaRPr lang="pt-BR" sz="900" b="0" i="0" u="none" strike="noStrike" kern="1200" baseline="0" dirty="0" smtClean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Elipse 16"/>
          <p:cNvSpPr/>
          <p:nvPr/>
        </p:nvSpPr>
        <p:spPr>
          <a:xfrm>
            <a:off x="206466" y="1611649"/>
            <a:ext cx="195456" cy="20514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  <p:sp>
        <p:nvSpPr>
          <p:cNvPr id="19" name="Elipse 18"/>
          <p:cNvSpPr/>
          <p:nvPr/>
        </p:nvSpPr>
        <p:spPr>
          <a:xfrm>
            <a:off x="200916" y="2527169"/>
            <a:ext cx="195456" cy="20514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  <p:sp>
        <p:nvSpPr>
          <p:cNvPr id="20" name="Elipse 19"/>
          <p:cNvSpPr/>
          <p:nvPr/>
        </p:nvSpPr>
        <p:spPr>
          <a:xfrm>
            <a:off x="215817" y="3515178"/>
            <a:ext cx="195456" cy="20514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  <p:sp>
        <p:nvSpPr>
          <p:cNvPr id="21" name="Elipse 20"/>
          <p:cNvSpPr/>
          <p:nvPr/>
        </p:nvSpPr>
        <p:spPr>
          <a:xfrm>
            <a:off x="206466" y="4363596"/>
            <a:ext cx="195456" cy="20514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  <p:sp>
        <p:nvSpPr>
          <p:cNvPr id="23" name="TextBox 118"/>
          <p:cNvSpPr txBox="1"/>
          <p:nvPr/>
        </p:nvSpPr>
        <p:spPr>
          <a:xfrm>
            <a:off x="8084004" y="327365"/>
            <a:ext cx="880483" cy="18498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wrap="none" lIns="36000" tIns="36000" rIns="36000" bIns="0" rtlCol="0" anchor="b"/>
          <a:lstStyle>
            <a:defPPr>
              <a:defRPr lang="en-US"/>
            </a:defPPr>
            <a:lvl1pPr algn="ctr">
              <a:defRPr sz="1000" b="1">
                <a:latin typeface="Simplon BP Regular"/>
                <a:cs typeface="Simplon BP Regular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plon BP Regular"/>
              </a:rPr>
              <a:t>RISCO DE MERGE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mplon BP Regular"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8426517" y="122224"/>
            <a:ext cx="195456" cy="20514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170108" y="451695"/>
            <a:ext cx="8770630" cy="282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189">
              <a:lnSpc>
                <a:spcPts val="1800"/>
              </a:lnSpc>
              <a:spcBef>
                <a:spcPts val="800"/>
              </a:spcBef>
            </a:pPr>
            <a:r>
              <a:rPr lang="pt-BR" sz="1400" dirty="0">
                <a:latin typeface="Simplon BP Regular" pitchFamily="2" charset="0"/>
              </a:rPr>
              <a:t>Projetos Críticos com alto volume de Merge</a:t>
            </a:r>
          </a:p>
          <a:p>
            <a:pPr defTabSz="457189">
              <a:lnSpc>
                <a:spcPts val="1800"/>
              </a:lnSpc>
              <a:spcBef>
                <a:spcPts val="800"/>
              </a:spcBef>
            </a:pPr>
            <a:endParaRPr lang="pt-BR" sz="1400" dirty="0">
              <a:solidFill>
                <a:srgbClr val="4D4D4D"/>
              </a:solidFill>
              <a:latin typeface="Simplon BP Regular" pitchFamily="2" charset="0"/>
              <a:cs typeface="Museo Sans 300"/>
            </a:endParaRPr>
          </a:p>
          <a:p>
            <a:pPr defTabSz="457189">
              <a:lnSpc>
                <a:spcPts val="1800"/>
              </a:lnSpc>
              <a:spcBef>
                <a:spcPts val="800"/>
              </a:spcBef>
            </a:pPr>
            <a:endParaRPr lang="pt-BR" sz="1400" dirty="0">
              <a:solidFill>
                <a:srgbClr val="4D4D4D"/>
              </a:solidFill>
              <a:latin typeface="Simplon BP Regular" pitchFamily="2" charset="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288397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232612" y="51471"/>
            <a:ext cx="5779548" cy="409790"/>
          </a:xfrm>
        </p:spPr>
        <p:txBody>
          <a:bodyPr/>
          <a:lstStyle/>
          <a:p>
            <a:r>
              <a:rPr lang="pt-BR" sz="2800" i="0" dirty="0">
                <a:solidFill>
                  <a:srgbClr val="EA288C"/>
                </a:solidFill>
                <a:latin typeface="Simplon Oi Headline"/>
                <a:cs typeface="Simplon Oi Headline"/>
              </a:rPr>
              <a:t>Quality </a:t>
            </a:r>
            <a:r>
              <a:rPr lang="pt-BR" sz="2800" i="0" dirty="0" err="1">
                <a:solidFill>
                  <a:srgbClr val="EA288C"/>
                </a:solidFill>
                <a:latin typeface="Simplon Oi Headline"/>
                <a:cs typeface="Simplon Oi Headline"/>
              </a:rPr>
              <a:t>gates</a:t>
            </a:r>
            <a:r>
              <a:rPr lang="pt-BR" sz="2800" i="0" dirty="0">
                <a:solidFill>
                  <a:srgbClr val="EA288C"/>
                </a:solidFill>
                <a:latin typeface="Simplon Oi Headline"/>
                <a:cs typeface="Simplon Oi Headline"/>
              </a:rPr>
              <a:t> – </a:t>
            </a:r>
            <a:r>
              <a:rPr lang="pt-BR" sz="2800" i="0" dirty="0" smtClean="0">
                <a:solidFill>
                  <a:srgbClr val="EA288C"/>
                </a:solidFill>
                <a:latin typeface="Simplon Oi Headline"/>
                <a:cs typeface="Simplon Oi Headline"/>
              </a:rPr>
              <a:t>grupo 1.2                                         </a:t>
            </a:r>
            <a:endParaRPr lang="pt-BR" sz="2800" i="0" dirty="0">
              <a:solidFill>
                <a:srgbClr val="EA288C"/>
              </a:solidFill>
              <a:latin typeface="Simplon Oi Headline"/>
              <a:cs typeface="Simplon Oi Headline"/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-1872801" y="3244049"/>
            <a:ext cx="7787207" cy="215997"/>
          </a:xfrm>
        </p:spPr>
        <p:txBody>
          <a:bodyPr/>
          <a:lstStyle/>
          <a:p>
            <a:r>
              <a:rPr lang="pt-BR" dirty="0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>
          <a:xfrm>
            <a:off x="8084005" y="4745422"/>
            <a:ext cx="442392" cy="215997"/>
          </a:xfr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17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065312" y="125758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189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3" name="Triângulo isósceles 12"/>
          <p:cNvSpPr/>
          <p:nvPr/>
        </p:nvSpPr>
        <p:spPr>
          <a:xfrm>
            <a:off x="12544425" y="2243138"/>
            <a:ext cx="0" cy="133350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pt-BR">
              <a:solidFill>
                <a:srgbClr val="FFFFFF"/>
              </a:solidFill>
            </a:endParaRPr>
          </a:p>
        </p:txBody>
      </p:sp>
      <p:sp>
        <p:nvSpPr>
          <p:cNvPr id="14" name="Triângulo isósceles 13"/>
          <p:cNvSpPr/>
          <p:nvPr/>
        </p:nvSpPr>
        <p:spPr>
          <a:xfrm>
            <a:off x="11096625" y="2252663"/>
            <a:ext cx="0" cy="133350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pt-BR">
              <a:solidFill>
                <a:srgbClr val="FFFFFF"/>
              </a:solidFill>
            </a:endParaRPr>
          </a:p>
        </p:txBody>
      </p:sp>
      <p:sp>
        <p:nvSpPr>
          <p:cNvPr id="15" name="Triângulo isósceles 14"/>
          <p:cNvSpPr/>
          <p:nvPr/>
        </p:nvSpPr>
        <p:spPr>
          <a:xfrm>
            <a:off x="10210800" y="2233613"/>
            <a:ext cx="0" cy="133350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pt-BR">
              <a:solidFill>
                <a:srgbClr val="FFFFFF"/>
              </a:solidFill>
            </a:endParaRP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420651"/>
              </p:ext>
            </p:extLst>
          </p:nvPr>
        </p:nvGraphicFramePr>
        <p:xfrm>
          <a:off x="134010" y="649280"/>
          <a:ext cx="8069979" cy="4386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534"/>
                <a:gridCol w="576064"/>
                <a:gridCol w="1944216"/>
                <a:gridCol w="864096"/>
                <a:gridCol w="648072"/>
                <a:gridCol w="720080"/>
                <a:gridCol w="288032"/>
                <a:gridCol w="216024"/>
                <a:gridCol w="288032"/>
                <a:gridCol w="2191829"/>
              </a:tblGrid>
              <a:tr h="67334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RISCO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PRJ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NOME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N3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GP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MERGE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PREV</a:t>
                      </a:r>
                      <a:r>
                        <a:rPr lang="pt-BR" sz="9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 %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REAL %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DATA</a:t>
                      </a:r>
                      <a:r>
                        <a:rPr lang="pt-BR" sz="9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  DA DECISÃO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RISCO</a:t>
                      </a:r>
                      <a:r>
                        <a:rPr lang="pt-BR" sz="9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 DA RELEASE/ PLANO DE AÇÃO 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</a:tr>
              <a:tr h="594360"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14008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WFM FASE 2 - FIBRA ALONE</a:t>
                      </a:r>
                    </a:p>
                    <a:p>
                      <a:pPr algn="ctr" fontAlgn="ctr"/>
                      <a:r>
                        <a:rPr lang="it-IT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BLOCO 1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VALENTINA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EWERTON DE ARAUJO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OM PRJ11255</a:t>
                      </a:r>
                    </a:p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SOA: PRJ17683,  PRJ14217, PRJ17683 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381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205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10/10</a:t>
                      </a:r>
                    </a:p>
                    <a:p>
                      <a:pPr algn="ctr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94360"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11252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VOIP/ FTTH - MELHORIAS URA</a:t>
                      </a:r>
                    </a:p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CR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VALENTINA</a:t>
                      </a:r>
                    </a:p>
                    <a:p>
                      <a:pPr algn="ctr" fontAlgn="ctr"/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IVA RIVETTI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SBL 8 - PRJ 14579, PRJ 20122, PRJ 21262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10/10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9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Projeto</a:t>
                      </a:r>
                      <a:r>
                        <a:rPr lang="pt-BR" sz="9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 Finalizado</a:t>
                      </a:r>
                      <a:endParaRPr lang="pt-BR" sz="9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94360"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17516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SUB - BMAIL FASE 2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GLASER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MAURICIO DE MIRANDA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Projetos que possuem SINN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184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146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10/10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RISCO ALTO</a:t>
                      </a: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TI </a:t>
                      </a:r>
                      <a:r>
                        <a:rPr lang="pt-BR" sz="9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replanejado</a:t>
                      </a: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 em 29/09 com previsão de término para 15/10</a:t>
                      </a:r>
                    </a:p>
                  </a:txBody>
                  <a:tcPr/>
                </a:tc>
              </a:tr>
              <a:tr h="594360"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16913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[MULTIPRODUTOS] VENDA DO OI TOTAL COM COBRANÇA DE TAD E THAB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VALENTINA</a:t>
                      </a:r>
                    </a:p>
                    <a:p>
                      <a:pPr algn="ctr" fontAlgn="ctr"/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SCHNEIDER</a:t>
                      </a:r>
                    </a:p>
                    <a:p>
                      <a:pPr algn="ctr" fontAlgn="ctr"/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ARBOR PRJ21262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dirty="0" smtClean="0">
                          <a:effectLst/>
                        </a:rPr>
                        <a:t>1195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dirty="0" smtClean="0">
                          <a:effectLst/>
                        </a:rPr>
                        <a:t>857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10/10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RISCO</a:t>
                      </a:r>
                      <a:r>
                        <a:rPr lang="pt-BR" sz="9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 ALTO</a:t>
                      </a: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Teste </a:t>
                      </a:r>
                      <a:r>
                        <a:rPr lang="pt-BR" sz="9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replanejado</a:t>
                      </a: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 para release de Novembro, com grande impacto por defeitos. </a:t>
                      </a: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Plano de Ação: Será avaliada priorização de cenários.</a:t>
                      </a:r>
                    </a:p>
                  </a:txBody>
                  <a:tcPr/>
                </a:tc>
              </a:tr>
              <a:tr h="594360"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14217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VOIP/ FTTH - NOVOS PLANOS/BUNDLES/DESCONTOS ROLLOUT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VALENTINA</a:t>
                      </a:r>
                    </a:p>
                    <a:p>
                      <a:pPr algn="ctr" fontAlgn="ctr"/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VANESSA CRISTINA 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SOA : PRJ21262 , PRJ14008</a:t>
                      </a:r>
                    </a:p>
                    <a:p>
                      <a:pPr algn="ctr" fontAlgn="ctr"/>
                      <a:r>
                        <a:rPr lang="sv-SE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OM: 20122, 21262, 14008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459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355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10/10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RISCO</a:t>
                      </a:r>
                      <a:r>
                        <a:rPr lang="pt-BR" sz="9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 ALTO</a:t>
                      </a: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Projeto implantado na release de Julho, porém testes dos </a:t>
                      </a:r>
                      <a:r>
                        <a:rPr lang="pt-BR" sz="9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CTs</a:t>
                      </a: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 pendentes seguirão durante a release de Novembro</a:t>
                      </a: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Plano de Ação: testes</a:t>
                      </a:r>
                      <a:r>
                        <a:rPr lang="pt-BR" sz="9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 irão</a:t>
                      </a: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 estender até 16/10 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Elipse 16"/>
          <p:cNvSpPr/>
          <p:nvPr/>
        </p:nvSpPr>
        <p:spPr>
          <a:xfrm>
            <a:off x="216474" y="2233613"/>
            <a:ext cx="195456" cy="205141"/>
          </a:xfrm>
          <a:prstGeom prst="ellipse">
            <a:avLst/>
          </a:prstGeom>
          <a:solidFill>
            <a:srgbClr val="00D3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  <p:sp>
        <p:nvSpPr>
          <p:cNvPr id="19" name="Elipse 18"/>
          <p:cNvSpPr/>
          <p:nvPr/>
        </p:nvSpPr>
        <p:spPr>
          <a:xfrm>
            <a:off x="216474" y="2825904"/>
            <a:ext cx="195456" cy="20514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  <p:sp>
        <p:nvSpPr>
          <p:cNvPr id="20" name="Elipse 19"/>
          <p:cNvSpPr/>
          <p:nvPr/>
        </p:nvSpPr>
        <p:spPr>
          <a:xfrm>
            <a:off x="216474" y="3619593"/>
            <a:ext cx="195456" cy="20514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  <p:sp>
        <p:nvSpPr>
          <p:cNvPr id="21" name="Elipse 20"/>
          <p:cNvSpPr/>
          <p:nvPr/>
        </p:nvSpPr>
        <p:spPr>
          <a:xfrm>
            <a:off x="210636" y="4510515"/>
            <a:ext cx="195456" cy="20514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  <p:sp>
        <p:nvSpPr>
          <p:cNvPr id="22" name="TextBox 118"/>
          <p:cNvSpPr txBox="1"/>
          <p:nvPr/>
        </p:nvSpPr>
        <p:spPr>
          <a:xfrm>
            <a:off x="8084004" y="327365"/>
            <a:ext cx="880483" cy="18498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wrap="none" lIns="36000" tIns="36000" rIns="36000" bIns="0" rtlCol="0" anchor="b"/>
          <a:lstStyle>
            <a:defPPr>
              <a:defRPr lang="en-US"/>
            </a:defPPr>
            <a:lvl1pPr algn="ctr">
              <a:defRPr sz="1000" b="1">
                <a:latin typeface="Simplon BP Regular"/>
                <a:cs typeface="Simplon BP Regular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plon BP Regular"/>
              </a:rPr>
              <a:t>RISCO DE MERGE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mplon BP Regular"/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8426517" y="122224"/>
            <a:ext cx="195456" cy="20514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163041" y="388365"/>
            <a:ext cx="8770630" cy="282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189">
              <a:lnSpc>
                <a:spcPts val="1800"/>
              </a:lnSpc>
              <a:spcBef>
                <a:spcPts val="800"/>
              </a:spcBef>
            </a:pPr>
            <a:r>
              <a:rPr lang="pt-BR" sz="1400" dirty="0">
                <a:latin typeface="Simplon BP Regular" pitchFamily="2" charset="0"/>
              </a:rPr>
              <a:t>Projetos Críticos com alto volume de Merge</a:t>
            </a:r>
          </a:p>
          <a:p>
            <a:pPr defTabSz="457189">
              <a:lnSpc>
                <a:spcPts val="1800"/>
              </a:lnSpc>
              <a:spcBef>
                <a:spcPts val="800"/>
              </a:spcBef>
            </a:pPr>
            <a:endParaRPr lang="pt-BR" sz="1400" dirty="0">
              <a:solidFill>
                <a:srgbClr val="4D4D4D"/>
              </a:solidFill>
              <a:latin typeface="Simplon BP Regular" pitchFamily="2" charset="0"/>
              <a:cs typeface="Museo Sans 300"/>
            </a:endParaRPr>
          </a:p>
          <a:p>
            <a:pPr defTabSz="457189">
              <a:lnSpc>
                <a:spcPts val="1800"/>
              </a:lnSpc>
              <a:spcBef>
                <a:spcPts val="800"/>
              </a:spcBef>
            </a:pPr>
            <a:endParaRPr lang="pt-BR" sz="1400" dirty="0">
              <a:solidFill>
                <a:srgbClr val="4D4D4D"/>
              </a:solidFill>
              <a:latin typeface="Simplon BP Regular" pitchFamily="2" charset="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62030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232612" y="51471"/>
            <a:ext cx="5779548" cy="409790"/>
          </a:xfrm>
        </p:spPr>
        <p:txBody>
          <a:bodyPr/>
          <a:lstStyle/>
          <a:p>
            <a:r>
              <a:rPr lang="pt-BR" sz="2800" i="0" dirty="0">
                <a:solidFill>
                  <a:srgbClr val="EA288C"/>
                </a:solidFill>
                <a:latin typeface="Simplon Oi Headline"/>
                <a:cs typeface="Simplon Oi Headline"/>
              </a:rPr>
              <a:t>Quality </a:t>
            </a:r>
            <a:r>
              <a:rPr lang="pt-BR" sz="2800" i="0" dirty="0" err="1">
                <a:solidFill>
                  <a:srgbClr val="EA288C"/>
                </a:solidFill>
                <a:latin typeface="Simplon Oi Headline"/>
                <a:cs typeface="Simplon Oi Headline"/>
              </a:rPr>
              <a:t>gates</a:t>
            </a:r>
            <a:r>
              <a:rPr lang="pt-BR" sz="2800" i="0" dirty="0">
                <a:solidFill>
                  <a:srgbClr val="EA288C"/>
                </a:solidFill>
                <a:latin typeface="Simplon Oi Headline"/>
                <a:cs typeface="Simplon Oi Headline"/>
              </a:rPr>
              <a:t> – </a:t>
            </a:r>
            <a:r>
              <a:rPr lang="pt-BR" sz="2800" i="0" dirty="0" smtClean="0">
                <a:solidFill>
                  <a:srgbClr val="EA288C"/>
                </a:solidFill>
                <a:latin typeface="Simplon Oi Headline"/>
                <a:cs typeface="Simplon Oi Headline"/>
              </a:rPr>
              <a:t>grupo 1.2                                         </a:t>
            </a:r>
            <a:endParaRPr lang="pt-BR" sz="2800" i="0" dirty="0">
              <a:solidFill>
                <a:srgbClr val="EA288C"/>
              </a:solidFill>
              <a:latin typeface="Simplon Oi Headline"/>
              <a:cs typeface="Simplon Oi Headline"/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517994" y="4837418"/>
            <a:ext cx="7787207" cy="215997"/>
          </a:xfrm>
        </p:spPr>
        <p:txBody>
          <a:bodyPr/>
          <a:lstStyle/>
          <a:p>
            <a:r>
              <a:rPr lang="pt-BR" dirty="0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>
          <a:xfrm>
            <a:off x="8084005" y="4745422"/>
            <a:ext cx="442392" cy="215997"/>
          </a:xfr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18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065312" y="125758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189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3" name="Triângulo isósceles 12"/>
          <p:cNvSpPr/>
          <p:nvPr/>
        </p:nvSpPr>
        <p:spPr>
          <a:xfrm>
            <a:off x="12544425" y="2243138"/>
            <a:ext cx="0" cy="133350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pt-BR">
              <a:solidFill>
                <a:srgbClr val="FFFFFF"/>
              </a:solidFill>
            </a:endParaRPr>
          </a:p>
        </p:txBody>
      </p:sp>
      <p:sp>
        <p:nvSpPr>
          <p:cNvPr id="14" name="Triângulo isósceles 13"/>
          <p:cNvSpPr/>
          <p:nvPr/>
        </p:nvSpPr>
        <p:spPr>
          <a:xfrm>
            <a:off x="11096625" y="2252663"/>
            <a:ext cx="0" cy="133350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pt-BR">
              <a:solidFill>
                <a:srgbClr val="FFFFFF"/>
              </a:solidFill>
            </a:endParaRPr>
          </a:p>
        </p:txBody>
      </p:sp>
      <p:sp>
        <p:nvSpPr>
          <p:cNvPr id="15" name="Triângulo isósceles 14"/>
          <p:cNvSpPr/>
          <p:nvPr/>
        </p:nvSpPr>
        <p:spPr>
          <a:xfrm>
            <a:off x="10210800" y="2233613"/>
            <a:ext cx="0" cy="133350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pt-BR">
              <a:solidFill>
                <a:srgbClr val="FFFFFF"/>
              </a:solidFill>
            </a:endParaRP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785144"/>
              </p:ext>
            </p:extLst>
          </p:nvPr>
        </p:nvGraphicFramePr>
        <p:xfrm>
          <a:off x="134010" y="988253"/>
          <a:ext cx="8069979" cy="3416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534"/>
                <a:gridCol w="504056"/>
                <a:gridCol w="1584176"/>
                <a:gridCol w="864096"/>
                <a:gridCol w="648072"/>
                <a:gridCol w="936104"/>
                <a:gridCol w="288032"/>
                <a:gridCol w="216024"/>
                <a:gridCol w="288032"/>
                <a:gridCol w="2407853"/>
              </a:tblGrid>
              <a:tr h="673349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RISCO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PRJ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NOME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N3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GP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MERGE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PREV</a:t>
                      </a:r>
                      <a:r>
                        <a:rPr lang="pt-BR" sz="9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 %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REAL %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DATA</a:t>
                      </a:r>
                      <a:r>
                        <a:rPr lang="pt-BR" sz="9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  DA DECISÃO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RISCO</a:t>
                      </a:r>
                      <a:r>
                        <a:rPr lang="pt-BR" sz="9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 DA RELEASE/ PLANO DE AÇÃO 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</a:tr>
              <a:tr h="594360"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11255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kern="12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VOIP/FTTH - TROCA DE CPE 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VALENTINA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900" b="0" i="0" u="none" strike="noStrike" dirty="0" smtClean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900" b="0" i="0" u="none" strike="noStrike" dirty="0" smtClean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IVA RIVETTI</a:t>
                      </a:r>
                    </a:p>
                    <a:p>
                      <a:pPr algn="ctr" fontAlgn="ctr"/>
                      <a:endParaRPr lang="pt-B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  <a:p>
                      <a:pPr algn="ctr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OM 14008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121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62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10/10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RISCO</a:t>
                      </a:r>
                      <a:r>
                        <a:rPr lang="pt-BR" sz="9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 ALTO</a:t>
                      </a: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Grande quantidade de defeitos no sistema OM, com alto </a:t>
                      </a:r>
                      <a:r>
                        <a:rPr lang="pt-BR" sz="9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aging</a:t>
                      </a: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 de resolução.</a:t>
                      </a: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Plano</a:t>
                      </a:r>
                      <a:r>
                        <a:rPr lang="pt-BR" sz="9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 de Ação: </a:t>
                      </a: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Contratação de HE de 04/09 a 27/10. </a:t>
                      </a:r>
                      <a:endParaRPr lang="pt-B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94360"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11253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VOIP/ FTTH - NUMERAÇÃO E PORTABILIDADE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VALENTINA</a:t>
                      </a:r>
                    </a:p>
                    <a:p>
                      <a:pPr algn="ctr" fontAlgn="ctr"/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900" b="0" i="0" u="none" strike="noStrike" dirty="0" smtClean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VANESSA CRISTINA </a:t>
                      </a:r>
                    </a:p>
                    <a:p>
                      <a:pPr algn="ctr" fontAlgn="ctr"/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SBL 8 - PRJ 21262 20122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255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232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10/10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RISCO</a:t>
                      </a:r>
                      <a:r>
                        <a:rPr lang="pt-BR" sz="9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 ALTO</a:t>
                      </a: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CR do STC e Siebel 8  (Em execução na release de Novembro/17), encontrado o defeito #101 que impacta todos os cenários com número portado externo. Esse defeito é um possível CR no OM e está escalado com Daniel Woolf para priorizar com o RT do OM</a:t>
                      </a: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Plano</a:t>
                      </a:r>
                      <a:r>
                        <a:rPr lang="pt-BR" sz="9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 de Ação: </a:t>
                      </a:r>
                      <a:r>
                        <a:rPr lang="pt-BR" sz="900" dirty="0" smtClean="0">
                          <a:effectLst/>
                        </a:rPr>
                        <a:t>Testes serão </a:t>
                      </a:r>
                      <a:r>
                        <a:rPr lang="pt-BR" sz="900" dirty="0" err="1" smtClean="0">
                          <a:effectLst/>
                        </a:rPr>
                        <a:t>replanejados</a:t>
                      </a:r>
                      <a:r>
                        <a:rPr lang="pt-BR" sz="900" dirty="0" smtClean="0">
                          <a:effectLst/>
                        </a:rPr>
                        <a:t> após a previsão do CR do defeito #101 no OM</a:t>
                      </a:r>
                      <a:endParaRPr lang="pt-BR" sz="9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94360"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19237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TRATAMENTO DA THAB DOS PRODUTOS NA CONTA FINAL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VALENTINA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SCHNEIDER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SBL 6.3 e ARBOR -  15038, 1522, 16913, 21768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216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209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10/10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RISCO</a:t>
                      </a:r>
                      <a:r>
                        <a:rPr lang="pt-BR" sz="9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 BAIXO</a:t>
                      </a: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effectLst/>
                          <a:latin typeface="Simplon BP Regular" pitchFamily="2" charset="0"/>
                        </a:rPr>
                        <a:t>Projeto em Andamento, sem impactos no momento </a:t>
                      </a: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9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Botão de ação: Voltar ou Anterior 11">
            <a:hlinkClick r:id="rId2" action="ppaction://hlinksldjump" highlightClick="1"/>
          </p:cNvPr>
          <p:cNvSpPr/>
          <p:nvPr/>
        </p:nvSpPr>
        <p:spPr>
          <a:xfrm>
            <a:off x="8742156" y="4747334"/>
            <a:ext cx="372533" cy="396167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srgbClr val="FFFFFF"/>
              </a:solidFill>
              <a:latin typeface="Georgia" pitchFamily="18" charset="0"/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216474" y="1940426"/>
            <a:ext cx="195456" cy="20514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  <p:sp>
        <p:nvSpPr>
          <p:cNvPr id="22" name="Elipse 21"/>
          <p:cNvSpPr/>
          <p:nvPr/>
        </p:nvSpPr>
        <p:spPr>
          <a:xfrm>
            <a:off x="213942" y="3002222"/>
            <a:ext cx="195456" cy="20514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  <p:sp>
        <p:nvSpPr>
          <p:cNvPr id="23" name="Elipse 22"/>
          <p:cNvSpPr/>
          <p:nvPr/>
        </p:nvSpPr>
        <p:spPr>
          <a:xfrm>
            <a:off x="216474" y="3928731"/>
            <a:ext cx="195456" cy="205141"/>
          </a:xfrm>
          <a:prstGeom prst="ellipse">
            <a:avLst/>
          </a:prstGeom>
          <a:solidFill>
            <a:srgbClr val="00D3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  <p:sp>
        <p:nvSpPr>
          <p:cNvPr id="24" name="TextBox 118"/>
          <p:cNvSpPr txBox="1"/>
          <p:nvPr/>
        </p:nvSpPr>
        <p:spPr>
          <a:xfrm>
            <a:off x="8084004" y="327365"/>
            <a:ext cx="880483" cy="18498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wrap="none" lIns="36000" tIns="36000" rIns="36000" bIns="0" rtlCol="0" anchor="b"/>
          <a:lstStyle>
            <a:defPPr>
              <a:defRPr lang="en-US"/>
            </a:defPPr>
            <a:lvl1pPr algn="ctr">
              <a:defRPr sz="1000" b="1">
                <a:latin typeface="Simplon BP Regular"/>
                <a:cs typeface="Simplon BP Regular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plon BP Regular"/>
              </a:rPr>
              <a:t>RISCO DE MERGE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mplon BP Regular"/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8428669" y="153795"/>
            <a:ext cx="195456" cy="20514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213942" y="578260"/>
            <a:ext cx="8770630" cy="282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189">
              <a:lnSpc>
                <a:spcPts val="1800"/>
              </a:lnSpc>
              <a:spcBef>
                <a:spcPts val="800"/>
              </a:spcBef>
            </a:pPr>
            <a:r>
              <a:rPr lang="pt-BR" sz="1400" dirty="0">
                <a:latin typeface="Simplon BP Regular" pitchFamily="2" charset="0"/>
              </a:rPr>
              <a:t>Projetos Críticos com alto volume de Merge</a:t>
            </a:r>
          </a:p>
          <a:p>
            <a:pPr defTabSz="457189">
              <a:lnSpc>
                <a:spcPts val="1800"/>
              </a:lnSpc>
              <a:spcBef>
                <a:spcPts val="800"/>
              </a:spcBef>
            </a:pPr>
            <a:endParaRPr lang="pt-BR" sz="1400" dirty="0">
              <a:solidFill>
                <a:srgbClr val="4D4D4D"/>
              </a:solidFill>
              <a:latin typeface="Simplon BP Regular" pitchFamily="2" charset="0"/>
              <a:cs typeface="Museo Sans 300"/>
            </a:endParaRPr>
          </a:p>
          <a:p>
            <a:pPr defTabSz="457189">
              <a:lnSpc>
                <a:spcPts val="1800"/>
              </a:lnSpc>
              <a:spcBef>
                <a:spcPts val="800"/>
              </a:spcBef>
            </a:pPr>
            <a:endParaRPr lang="pt-BR" sz="1400" dirty="0">
              <a:solidFill>
                <a:srgbClr val="4D4D4D"/>
              </a:solidFill>
              <a:latin typeface="Simplon BP Regular" pitchFamily="2" charset="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212672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232612" y="51471"/>
            <a:ext cx="5779548" cy="409790"/>
          </a:xfrm>
        </p:spPr>
        <p:txBody>
          <a:bodyPr/>
          <a:lstStyle/>
          <a:p>
            <a:r>
              <a:rPr lang="pt-BR" sz="2800" i="0" dirty="0">
                <a:solidFill>
                  <a:srgbClr val="EA288C"/>
                </a:solidFill>
                <a:latin typeface="Simplon Oi Headline"/>
                <a:cs typeface="Simplon Oi Headline"/>
              </a:rPr>
              <a:t>Quality </a:t>
            </a:r>
            <a:r>
              <a:rPr lang="pt-BR" sz="2800" i="0" dirty="0" err="1">
                <a:solidFill>
                  <a:srgbClr val="EA288C"/>
                </a:solidFill>
                <a:latin typeface="Simplon Oi Headline"/>
                <a:cs typeface="Simplon Oi Headline"/>
              </a:rPr>
              <a:t>gates</a:t>
            </a:r>
            <a:r>
              <a:rPr lang="pt-BR" sz="2800" i="0" dirty="0">
                <a:solidFill>
                  <a:srgbClr val="EA288C"/>
                </a:solidFill>
                <a:latin typeface="Simplon Oi Headline"/>
                <a:cs typeface="Simplon Oi Headline"/>
              </a:rPr>
              <a:t> – </a:t>
            </a:r>
            <a:r>
              <a:rPr lang="pt-BR" sz="2800" i="0" dirty="0" smtClean="0">
                <a:solidFill>
                  <a:srgbClr val="EA288C"/>
                </a:solidFill>
                <a:latin typeface="Simplon Oi Headline"/>
                <a:cs typeface="Simplon Oi Headline"/>
              </a:rPr>
              <a:t>grupo 1.3                                         </a:t>
            </a:r>
            <a:endParaRPr lang="pt-BR" sz="2800" i="0" dirty="0">
              <a:solidFill>
                <a:srgbClr val="EA288C"/>
              </a:solidFill>
              <a:latin typeface="Simplon Oi Headline"/>
              <a:cs typeface="Simplon Oi Headline"/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517994" y="4837418"/>
            <a:ext cx="7787207" cy="215997"/>
          </a:xfrm>
        </p:spPr>
        <p:txBody>
          <a:bodyPr/>
          <a:lstStyle/>
          <a:p>
            <a:r>
              <a:rPr lang="pt-BR" dirty="0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>
          <a:xfrm>
            <a:off x="8084005" y="4745422"/>
            <a:ext cx="442392" cy="215997"/>
          </a:xfr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19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065312" y="125758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189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3" name="Triângulo isósceles 12"/>
          <p:cNvSpPr/>
          <p:nvPr/>
        </p:nvSpPr>
        <p:spPr>
          <a:xfrm>
            <a:off x="12544425" y="2243138"/>
            <a:ext cx="0" cy="133350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pt-BR">
              <a:solidFill>
                <a:srgbClr val="FFFFFF"/>
              </a:solidFill>
            </a:endParaRPr>
          </a:p>
        </p:txBody>
      </p:sp>
      <p:sp>
        <p:nvSpPr>
          <p:cNvPr id="14" name="Triângulo isósceles 13"/>
          <p:cNvSpPr/>
          <p:nvPr/>
        </p:nvSpPr>
        <p:spPr>
          <a:xfrm>
            <a:off x="11096625" y="2252663"/>
            <a:ext cx="0" cy="133350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pt-BR">
              <a:solidFill>
                <a:srgbClr val="FFFFFF"/>
              </a:solidFill>
            </a:endParaRPr>
          </a:p>
        </p:txBody>
      </p:sp>
      <p:sp>
        <p:nvSpPr>
          <p:cNvPr id="15" name="Triângulo isósceles 14"/>
          <p:cNvSpPr/>
          <p:nvPr/>
        </p:nvSpPr>
        <p:spPr>
          <a:xfrm>
            <a:off x="10210800" y="2233613"/>
            <a:ext cx="0" cy="133350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pt-BR">
              <a:solidFill>
                <a:srgbClr val="FFFFFF"/>
              </a:solidFill>
            </a:endParaRP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607399"/>
              </p:ext>
            </p:extLst>
          </p:nvPr>
        </p:nvGraphicFramePr>
        <p:xfrm>
          <a:off x="128861" y="680128"/>
          <a:ext cx="8883581" cy="4344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160"/>
                <a:gridCol w="389868"/>
                <a:gridCol w="1800200"/>
                <a:gridCol w="648072"/>
                <a:gridCol w="936104"/>
                <a:gridCol w="792088"/>
                <a:gridCol w="288032"/>
                <a:gridCol w="288032"/>
                <a:gridCol w="360040"/>
                <a:gridCol w="3013985"/>
              </a:tblGrid>
              <a:tr h="536920"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 RISCO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PRJ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NOME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N3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GP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MERGE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PREV</a:t>
                      </a:r>
                      <a:r>
                        <a:rPr lang="pt-BR" sz="9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 %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REAL %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DATA</a:t>
                      </a:r>
                      <a:r>
                        <a:rPr lang="pt-BR" sz="9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  DA DECISÃO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RISCO</a:t>
                      </a:r>
                      <a:r>
                        <a:rPr lang="pt-BR" sz="9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 DA RELEASE/ PLANO DE AÇÃO 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</a:tr>
              <a:tr h="578733"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1522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</a:rPr>
                        <a:t>REALIZAR ALTRERAÇÃO</a:t>
                      </a:r>
                      <a:r>
                        <a:rPr lang="pt-BR" sz="900" b="0" baseline="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</a:rPr>
                        <a:t> </a:t>
                      </a:r>
                      <a:r>
                        <a:rPr lang="pt-BR" sz="900" b="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</a:rPr>
                        <a:t>RECOLHIMENTO DE MPOSTOS/TRIBUTOS PARA CLIENTES OI TV 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GLASER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THIAGO LEITE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Projetos que possuem SINN</a:t>
                      </a:r>
                    </a:p>
                    <a:p>
                      <a:pPr algn="l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dirty="0" smtClean="0">
                          <a:effectLst/>
                        </a:rPr>
                        <a:t>363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dirty="0" smtClean="0">
                          <a:effectLst/>
                        </a:rPr>
                        <a:t>296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effectLst/>
                        </a:rPr>
                        <a:t>RISCO ALTO</a:t>
                      </a: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effectLst/>
                          <a:latin typeface="Simplon BP Regular" pitchFamily="2" charset="0"/>
                        </a:rPr>
                        <a:t>TI impactado pelos defeitos, devido ao alto volume de </a:t>
                      </a:r>
                      <a:r>
                        <a:rPr lang="pt-BR" sz="900" dirty="0" err="1" smtClean="0">
                          <a:effectLst/>
                          <a:latin typeface="Simplon BP Regular" pitchFamily="2" charset="0"/>
                        </a:rPr>
                        <a:t>reexecução</a:t>
                      </a:r>
                      <a:r>
                        <a:rPr lang="pt-BR" sz="900" dirty="0" smtClean="0">
                          <a:effectLst/>
                          <a:latin typeface="Simplon BP Regular" pitchFamily="2" charset="0"/>
                        </a:rPr>
                        <a:t> dos </a:t>
                      </a:r>
                      <a:r>
                        <a:rPr lang="pt-BR" sz="900" dirty="0" err="1" smtClean="0">
                          <a:effectLst/>
                          <a:latin typeface="Simplon BP Regular" pitchFamily="2" charset="0"/>
                        </a:rPr>
                        <a:t>CTs</a:t>
                      </a:r>
                      <a:r>
                        <a:rPr lang="pt-BR" sz="900" dirty="0" smtClean="0">
                          <a:effectLst/>
                          <a:latin typeface="Simplon BP Regular" pitchFamily="2" charset="0"/>
                        </a:rPr>
                        <a:t> do Arbor foi necessário </a:t>
                      </a:r>
                      <a:r>
                        <a:rPr lang="pt-BR" sz="900" dirty="0" err="1" smtClean="0">
                          <a:effectLst/>
                          <a:latin typeface="Simplon BP Regular" pitchFamily="2" charset="0"/>
                        </a:rPr>
                        <a:t>reinstanciamento</a:t>
                      </a:r>
                      <a:r>
                        <a:rPr lang="pt-BR" sz="900" dirty="0" smtClean="0">
                          <a:effectLst/>
                          <a:latin typeface="Simplon BP Regular" pitchFamily="2" charset="0"/>
                        </a:rPr>
                        <a:t> de cenários.</a:t>
                      </a: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effectLst/>
                          <a:latin typeface="Simplon BP Regular" pitchFamily="2" charset="0"/>
                        </a:rPr>
                        <a:t>Plano de Ação: Período em HE até 08/10, mas em contratação para estender este período até 18/10</a:t>
                      </a:r>
                      <a:r>
                        <a:rPr lang="pt-BR" sz="900" dirty="0" smtClean="0">
                          <a:effectLst/>
                        </a:rPr>
                        <a:t>.</a:t>
                      </a:r>
                      <a:endParaRPr lang="pt-B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97621"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22719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kern="12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SUB - DISPONIBILIZAR BIG BROTHER BRASIL 18 PARA CLIENTES OI TV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GLASER</a:t>
                      </a:r>
                    </a:p>
                    <a:p>
                      <a:pPr algn="ctr" fontAlgn="ctr"/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MARCELO ARIZO 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900" b="0" i="0" u="none" strike="noStrike" dirty="0" smtClean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Projetos que possuem SINN</a:t>
                      </a:r>
                    </a:p>
                    <a:p>
                      <a:pPr algn="l" fontAlgn="ctr"/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Risco</a:t>
                      </a:r>
                      <a:r>
                        <a:rPr lang="pt-BR" sz="9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 BAIXO</a:t>
                      </a:r>
                      <a:endParaRPr lang="pt-BR" sz="9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08664"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18222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kern="12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SUB - OI TV - POSSIBILITAR MIGRAÇÃO DE MODALIDADE DOS CLIENTES BRI DTH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GLASER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MARCELO ARIZO 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900" b="0" i="0" u="none" strike="noStrike" dirty="0" smtClean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Projetos que possuem SINN</a:t>
                      </a:r>
                    </a:p>
                    <a:p>
                      <a:pPr algn="l" fontAlgn="ctr"/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9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10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Risco</a:t>
                      </a:r>
                      <a:r>
                        <a:rPr lang="pt-BR" sz="9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 BAIXO</a:t>
                      </a:r>
                      <a:endParaRPr lang="pt-BR" sz="9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effectLst/>
                        </a:rPr>
                        <a:t>TI iniciado em 05/10</a:t>
                      </a:r>
                      <a:endParaRPr lang="pt-BR" sz="9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54555"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19110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kern="12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SUB - PRÉ PAGO OI TV - VENDA DE PACOTES VIA CÓDIGO DE BARRAS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GLASER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MARCELO ARIZO 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900" b="0" i="0" u="none" strike="noStrike" dirty="0" smtClean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Projetos que possuem SINN</a:t>
                      </a:r>
                    </a:p>
                    <a:p>
                      <a:pPr algn="l" fontAlgn="ctr"/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14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22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Risco</a:t>
                      </a:r>
                      <a:r>
                        <a:rPr lang="pt-BR" sz="9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 BAIXO</a:t>
                      </a:r>
                      <a:endParaRPr lang="pt-BR" sz="9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effectLst/>
                          <a:latin typeface="Simplon BP Regular" pitchFamily="2" charset="0"/>
                        </a:rPr>
                        <a:t>TI previsto para 04/10 até 23/10. Iniciado na data prevista</a:t>
                      </a:r>
                      <a:endParaRPr lang="pt-BR" sz="9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78733"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*</a:t>
                      </a:r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 21262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kern="12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[OI TOTAL] OI TOTAL NA FIBRA - VENDA VIA LOJA, MIGRAÇÕES E COBRANÇA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VALENTINA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VIVIANE CRUZ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Projetos que possuem SINN</a:t>
                      </a:r>
                    </a:p>
                    <a:p>
                      <a:pPr algn="l" fontAlgn="ctr"/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77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58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RISCO ALTO</a:t>
                      </a: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Execuções</a:t>
                      </a:r>
                      <a:r>
                        <a:rPr lang="pt-BR" sz="9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 referentes a ativações e associações no OI TOTAL no FIBRA encontram-se impactados por defeitos</a:t>
                      </a: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Plano de Ação: Execuções seguindo em HE até 16/10</a:t>
                      </a:r>
                      <a:endParaRPr lang="pt-BR" sz="9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78733">
                <a:tc>
                  <a:txBody>
                    <a:bodyPr/>
                    <a:lstStyle/>
                    <a:p>
                      <a:pPr algn="ctr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*</a:t>
                      </a:r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17516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kern="12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SUB - BMAIL FASE 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GLASER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MAURICIO DE MIRANDA</a:t>
                      </a:r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Projetos que possuem SINN</a:t>
                      </a:r>
                    </a:p>
                    <a:p>
                      <a:pPr algn="l" fontAlgn="ctr"/>
                      <a:endParaRPr lang="pt-BR" sz="9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184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146</a:t>
                      </a:r>
                      <a:endParaRPr lang="pt-BR" sz="9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RISCO ALTO</a:t>
                      </a:r>
                    </a:p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TI </a:t>
                      </a:r>
                      <a:r>
                        <a:rPr lang="pt-BR" sz="9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replanejado</a:t>
                      </a:r>
                      <a:r>
                        <a:rPr lang="pt-B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  <a:ea typeface="+mn-ea"/>
                          <a:cs typeface="+mn-cs"/>
                        </a:rPr>
                        <a:t> em 29/09 com previsão de término para 15/10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Botão de ação: Voltar ou Anterior 11">
            <a:hlinkClick r:id="rId2" action="ppaction://hlinksldjump" highlightClick="1"/>
          </p:cNvPr>
          <p:cNvSpPr/>
          <p:nvPr/>
        </p:nvSpPr>
        <p:spPr>
          <a:xfrm>
            <a:off x="8742156" y="4747334"/>
            <a:ext cx="372533" cy="396167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srgbClr val="FFFFFF"/>
              </a:solidFill>
              <a:latin typeface="Georgia" pitchFamily="18" charset="0"/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215905" y="1574521"/>
            <a:ext cx="195456" cy="20514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  <p:sp>
        <p:nvSpPr>
          <p:cNvPr id="17" name="Elipse 16"/>
          <p:cNvSpPr/>
          <p:nvPr/>
        </p:nvSpPr>
        <p:spPr>
          <a:xfrm>
            <a:off x="225049" y="2201963"/>
            <a:ext cx="195456" cy="205141"/>
          </a:xfrm>
          <a:prstGeom prst="ellipse">
            <a:avLst/>
          </a:prstGeom>
          <a:solidFill>
            <a:srgbClr val="00D3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  <p:sp>
        <p:nvSpPr>
          <p:cNvPr id="23" name="Elipse 22"/>
          <p:cNvSpPr/>
          <p:nvPr/>
        </p:nvSpPr>
        <p:spPr>
          <a:xfrm>
            <a:off x="215905" y="2813317"/>
            <a:ext cx="195456" cy="205141"/>
          </a:xfrm>
          <a:prstGeom prst="ellipse">
            <a:avLst/>
          </a:prstGeom>
          <a:solidFill>
            <a:srgbClr val="00D3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  <p:sp>
        <p:nvSpPr>
          <p:cNvPr id="24" name="TextBox 118"/>
          <p:cNvSpPr txBox="1"/>
          <p:nvPr/>
        </p:nvSpPr>
        <p:spPr>
          <a:xfrm>
            <a:off x="8145663" y="276272"/>
            <a:ext cx="880483" cy="18498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wrap="none" lIns="36000" tIns="36000" rIns="36000" bIns="0" rtlCol="0" anchor="b"/>
          <a:lstStyle>
            <a:defPPr>
              <a:defRPr lang="en-US"/>
            </a:defPPr>
            <a:lvl1pPr algn="ctr">
              <a:defRPr sz="1000" b="1">
                <a:latin typeface="Simplon BP Regular"/>
                <a:cs typeface="Simplon BP Regular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plon BP Regular"/>
              </a:rPr>
              <a:t>RISCO DE MERGE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mplon BP Regular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215905" y="3343741"/>
            <a:ext cx="195456" cy="205141"/>
          </a:xfrm>
          <a:prstGeom prst="ellipse">
            <a:avLst/>
          </a:prstGeom>
          <a:solidFill>
            <a:srgbClr val="00D3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  <p:sp>
        <p:nvSpPr>
          <p:cNvPr id="19" name="Elipse 18"/>
          <p:cNvSpPr/>
          <p:nvPr/>
        </p:nvSpPr>
        <p:spPr>
          <a:xfrm>
            <a:off x="215905" y="3948839"/>
            <a:ext cx="195456" cy="20514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  <p:sp>
        <p:nvSpPr>
          <p:cNvPr id="20" name="Elipse 19"/>
          <p:cNvSpPr/>
          <p:nvPr/>
        </p:nvSpPr>
        <p:spPr>
          <a:xfrm>
            <a:off x="214659" y="4523477"/>
            <a:ext cx="195456" cy="20514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255516" y="4947485"/>
            <a:ext cx="7556844" cy="282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189">
              <a:lnSpc>
                <a:spcPts val="1800"/>
              </a:lnSpc>
              <a:spcBef>
                <a:spcPts val="800"/>
              </a:spcBef>
            </a:pPr>
            <a:r>
              <a:rPr lang="pt-BR" sz="900" dirty="0" smtClean="0">
                <a:solidFill>
                  <a:srgbClr val="FF0000"/>
                </a:solidFill>
                <a:latin typeface="Simplon BP Regular" pitchFamily="2" charset="0"/>
                <a:cs typeface="Museo Sans 300"/>
              </a:rPr>
              <a:t>* PERTENCEM </a:t>
            </a:r>
            <a:r>
              <a:rPr lang="pt-BR" sz="900" dirty="0">
                <a:solidFill>
                  <a:srgbClr val="FF0000"/>
                </a:solidFill>
                <a:latin typeface="Simplon BP Regular" pitchFamily="2" charset="0"/>
                <a:cs typeface="Museo Sans 300"/>
              </a:rPr>
              <a:t>AO OUTRO GRUPO DE </a:t>
            </a:r>
            <a:r>
              <a:rPr lang="pt-BR" sz="900" dirty="0" smtClean="0">
                <a:solidFill>
                  <a:srgbClr val="FF0000"/>
                </a:solidFill>
                <a:latin typeface="Simplon BP Regular" pitchFamily="2" charset="0"/>
                <a:cs typeface="Museo Sans 300"/>
              </a:rPr>
              <a:t>MERGE</a:t>
            </a:r>
            <a:endParaRPr lang="pt-BR" sz="900" dirty="0">
              <a:solidFill>
                <a:srgbClr val="FF0000"/>
              </a:solidFill>
              <a:latin typeface="Simplon BP Regular" pitchFamily="2" charset="0"/>
              <a:cs typeface="Museo Sans 300"/>
            </a:endParaRPr>
          </a:p>
          <a:p>
            <a:pPr defTabSz="457189">
              <a:lnSpc>
                <a:spcPts val="1800"/>
              </a:lnSpc>
              <a:spcBef>
                <a:spcPts val="800"/>
              </a:spcBef>
            </a:pPr>
            <a:endParaRPr lang="pt-BR" sz="1400" dirty="0">
              <a:solidFill>
                <a:srgbClr val="4D4D4D"/>
              </a:solidFill>
              <a:latin typeface="Simplon BP Regular" pitchFamily="2" charset="0"/>
              <a:cs typeface="Museo Sans 300"/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8526359" y="89354"/>
            <a:ext cx="195456" cy="20514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182699" y="385213"/>
            <a:ext cx="8770630" cy="282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189">
              <a:lnSpc>
                <a:spcPts val="1800"/>
              </a:lnSpc>
              <a:spcBef>
                <a:spcPts val="800"/>
              </a:spcBef>
            </a:pPr>
            <a:r>
              <a:rPr lang="pt-BR" sz="1400" dirty="0">
                <a:latin typeface="Simplon BP Regular" pitchFamily="2" charset="0"/>
              </a:rPr>
              <a:t>Projetos Com TI e Sem TI e com merge no SINN.</a:t>
            </a:r>
          </a:p>
          <a:p>
            <a:pPr defTabSz="457189">
              <a:lnSpc>
                <a:spcPts val="1800"/>
              </a:lnSpc>
              <a:spcBef>
                <a:spcPts val="800"/>
              </a:spcBef>
            </a:pPr>
            <a:endParaRPr lang="pt-BR" sz="1400" dirty="0">
              <a:solidFill>
                <a:srgbClr val="4D4D4D"/>
              </a:solidFill>
              <a:latin typeface="Simplon BP Regular" pitchFamily="2" charset="0"/>
              <a:cs typeface="Museo Sans 300"/>
            </a:endParaRPr>
          </a:p>
          <a:p>
            <a:pPr defTabSz="457189">
              <a:lnSpc>
                <a:spcPts val="1800"/>
              </a:lnSpc>
              <a:spcBef>
                <a:spcPts val="800"/>
              </a:spcBef>
            </a:pPr>
            <a:endParaRPr lang="pt-BR" sz="1400" dirty="0">
              <a:solidFill>
                <a:srgbClr val="4D4D4D"/>
              </a:solidFill>
              <a:latin typeface="Simplon BP Regular" pitchFamily="2" charset="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413733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668285" y="611928"/>
            <a:ext cx="508017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 defTabSz="457189">
              <a:buFont typeface="Wingdings" panose="05000000000000000000" pitchFamily="2" charset="2"/>
              <a:buChar char="ü"/>
            </a:pPr>
            <a:endParaRPr lang="pt-BR" sz="1100" dirty="0">
              <a:solidFill>
                <a:srgbClr val="000000"/>
              </a:solidFill>
              <a:latin typeface="Simplon BP Regular" pitchFamily="2" charset="0"/>
            </a:endParaRPr>
          </a:p>
          <a:p>
            <a:pPr marL="171446" indent="-171446" defTabSz="457189">
              <a:buFont typeface="Wingdings" panose="05000000000000000000" pitchFamily="2" charset="2"/>
              <a:buChar char="ü"/>
            </a:pPr>
            <a:endParaRPr lang="pt-BR" sz="1400" dirty="0">
              <a:solidFill>
                <a:srgbClr val="000000"/>
              </a:solidFill>
              <a:latin typeface="Simplon BP Regular" pitchFamily="2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4146722" y="9458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defTabSz="457189"/>
            <a:endParaRPr lang="pt-BR" sz="2100" dirty="0">
              <a:solidFill>
                <a:srgbClr val="4D4D4D"/>
              </a:solidFill>
              <a:latin typeface="Simplon BP"/>
            </a:endParaRPr>
          </a:p>
        </p:txBody>
      </p:sp>
      <p:sp>
        <p:nvSpPr>
          <p:cNvPr id="88" name="Título 1"/>
          <p:cNvSpPr>
            <a:spLocks noGrp="1"/>
          </p:cNvSpPr>
          <p:nvPr>
            <p:ph type="title"/>
          </p:nvPr>
        </p:nvSpPr>
        <p:spPr>
          <a:xfrm>
            <a:off x="526576" y="18759"/>
            <a:ext cx="6811298" cy="435598"/>
          </a:xfrm>
        </p:spPr>
        <p:txBody>
          <a:bodyPr/>
          <a:lstStyle/>
          <a:p>
            <a:r>
              <a:rPr lang="pt-BR" sz="3200" i="0" dirty="0"/>
              <a:t>RELEASE novembro/17</a:t>
            </a:r>
          </a:p>
        </p:txBody>
      </p:sp>
      <p:sp>
        <p:nvSpPr>
          <p:cNvPr id="144" name="Rectangle 37"/>
          <p:cNvSpPr/>
          <p:nvPr/>
        </p:nvSpPr>
        <p:spPr>
          <a:xfrm>
            <a:off x="319540" y="525345"/>
            <a:ext cx="3664998" cy="3126526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tIns="108000" rtlCol="0" anchor="t"/>
          <a:lstStyle/>
          <a:p>
            <a:pPr defTabSz="457189"/>
            <a:endParaRPr lang="pt-BR" sz="1200" dirty="0">
              <a:solidFill>
                <a:srgbClr val="000000"/>
              </a:solidFill>
              <a:latin typeface="Simplon BP Regular"/>
              <a:cs typeface="Simplon BP Regular"/>
            </a:endParaRPr>
          </a:p>
          <a:p>
            <a:pPr marL="171446" indent="-171446" defTabSz="457189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Simplon BP Regular"/>
                <a:cs typeface="Simplon BP Regular"/>
              </a:rPr>
              <a:t>48 </a:t>
            </a:r>
            <a:r>
              <a:rPr lang="pt-BR" sz="1200" dirty="0">
                <a:solidFill>
                  <a:srgbClr val="000000"/>
                </a:solidFill>
                <a:latin typeface="Simplon BP Regular"/>
                <a:cs typeface="Simplon BP Regular"/>
              </a:rPr>
              <a:t>Projetos candidatados para </a:t>
            </a:r>
            <a:r>
              <a:rPr lang="pt-BR" sz="1200" dirty="0" smtClean="0">
                <a:solidFill>
                  <a:srgbClr val="000000"/>
                </a:solidFill>
                <a:latin typeface="Simplon BP Regular"/>
                <a:cs typeface="Simplon BP Regular"/>
              </a:rPr>
              <a:t>Novembro </a:t>
            </a:r>
            <a:endParaRPr lang="pt-BR" sz="1200" dirty="0">
              <a:solidFill>
                <a:srgbClr val="000000"/>
              </a:solidFill>
              <a:latin typeface="Simplon BP Regular"/>
              <a:cs typeface="Simplon BP Regular"/>
            </a:endParaRPr>
          </a:p>
          <a:p>
            <a:pPr defTabSz="457189"/>
            <a:r>
              <a:rPr lang="pt-BR" sz="1200" dirty="0">
                <a:solidFill>
                  <a:srgbClr val="000000"/>
                </a:solidFill>
                <a:latin typeface="Simplon BP Regular"/>
                <a:cs typeface="Simplon BP Regular"/>
              </a:rPr>
              <a:t>          </a:t>
            </a:r>
          </a:p>
          <a:p>
            <a:pPr marL="171446" indent="-171446" defTabSz="457189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00000"/>
                </a:solidFill>
                <a:latin typeface="Simplon BP Regular"/>
                <a:cs typeface="Simplon BP Regular"/>
              </a:rPr>
              <a:t>Mapa de </a:t>
            </a:r>
            <a:r>
              <a:rPr lang="pt-BR" sz="1200" dirty="0" smtClean="0">
                <a:solidFill>
                  <a:srgbClr val="000000"/>
                </a:solidFill>
                <a:latin typeface="Simplon BP Regular"/>
                <a:cs typeface="Simplon BP Regular"/>
              </a:rPr>
              <a:t>Merge</a:t>
            </a:r>
          </a:p>
          <a:p>
            <a:pPr defTabSz="457189"/>
            <a:endParaRPr lang="pt-BR" sz="1200" dirty="0" smtClean="0">
              <a:solidFill>
                <a:srgbClr val="000000"/>
              </a:solidFill>
              <a:latin typeface="Simplon BP Regular"/>
              <a:cs typeface="Simplon BP Regular"/>
            </a:endParaRPr>
          </a:p>
          <a:p>
            <a:pPr marL="171446" indent="-171446" defTabSz="457189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00000"/>
                </a:solidFill>
                <a:latin typeface="Simplon BP Regular"/>
                <a:cs typeface="Simplon BP Regular"/>
              </a:rPr>
              <a:t>Status dos Projetos</a:t>
            </a:r>
          </a:p>
          <a:p>
            <a:pPr marL="171446" indent="-171446" defTabSz="457189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000000"/>
              </a:solidFill>
              <a:latin typeface="Simplon BP Regular"/>
              <a:cs typeface="Simplon BP Regular"/>
            </a:endParaRPr>
          </a:p>
          <a:p>
            <a:pPr marL="171446" indent="-171446" defTabSz="457189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Simplon BP Regular"/>
                <a:cs typeface="Simplon BP Regular"/>
              </a:rPr>
              <a:t>09 Projetos </a:t>
            </a:r>
            <a:r>
              <a:rPr lang="pt-BR" sz="1200" dirty="0">
                <a:solidFill>
                  <a:srgbClr val="000000"/>
                </a:solidFill>
                <a:latin typeface="Simplon BP Regular"/>
                <a:cs typeface="Simplon BP Regular"/>
              </a:rPr>
              <a:t>não aderentes aos </a:t>
            </a:r>
            <a:r>
              <a:rPr lang="pt-BR" sz="1200" dirty="0" err="1">
                <a:solidFill>
                  <a:srgbClr val="000000"/>
                </a:solidFill>
                <a:latin typeface="Simplon BP Regular"/>
                <a:cs typeface="Simplon BP Regular"/>
              </a:rPr>
              <a:t>Quality</a:t>
            </a:r>
            <a:r>
              <a:rPr lang="pt-BR" sz="1200" dirty="0">
                <a:solidFill>
                  <a:srgbClr val="000000"/>
                </a:solidFill>
                <a:latin typeface="Simplon BP Regular"/>
                <a:cs typeface="Simplon BP Regular"/>
              </a:rPr>
              <a:t> </a:t>
            </a:r>
            <a:r>
              <a:rPr lang="pt-BR" sz="1200" dirty="0" smtClean="0">
                <a:solidFill>
                  <a:srgbClr val="000000"/>
                </a:solidFill>
                <a:latin typeface="Simplon BP Regular"/>
                <a:cs typeface="Simplon BP Regular"/>
              </a:rPr>
              <a:t>Gates </a:t>
            </a:r>
            <a:endParaRPr lang="pt-BR" sz="1200" dirty="0">
              <a:solidFill>
                <a:srgbClr val="000000"/>
              </a:solidFill>
              <a:latin typeface="Simplon BP Regular"/>
              <a:cs typeface="Simplon BP Regular"/>
            </a:endParaRPr>
          </a:p>
          <a:p>
            <a:pPr defTabSz="457189"/>
            <a:r>
              <a:rPr lang="pt-BR" sz="1200" dirty="0">
                <a:solidFill>
                  <a:srgbClr val="000000"/>
                </a:solidFill>
                <a:latin typeface="Simplon BP Regular"/>
                <a:cs typeface="Simplon BP Regular"/>
              </a:rPr>
              <a:t> </a:t>
            </a:r>
          </a:p>
          <a:p>
            <a:pPr marL="171446" indent="-171446" defTabSz="457189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00000"/>
                </a:solidFill>
                <a:latin typeface="Simplon BP Regular"/>
                <a:cs typeface="Simplon BP Regular"/>
              </a:rPr>
              <a:t>Migração realizada no período de 31/8 a 03/09</a:t>
            </a:r>
          </a:p>
          <a:p>
            <a:pPr defTabSz="457189"/>
            <a:endParaRPr lang="pt-BR" sz="1200" dirty="0">
              <a:solidFill>
                <a:srgbClr val="000000"/>
              </a:solidFill>
              <a:latin typeface="Simplon BP Regular"/>
              <a:cs typeface="Simplon BP Regular"/>
            </a:endParaRPr>
          </a:p>
          <a:p>
            <a:pPr defTabSz="457189"/>
            <a:endParaRPr lang="pt-BR" sz="1200" dirty="0">
              <a:solidFill>
                <a:srgbClr val="000000"/>
              </a:solidFill>
              <a:latin typeface="Simplon BP Regular"/>
              <a:cs typeface="Simplon BP Regular"/>
            </a:endParaRPr>
          </a:p>
          <a:p>
            <a:pPr defTabSz="457189"/>
            <a:endParaRPr lang="pt-BR" sz="1200" dirty="0">
              <a:solidFill>
                <a:srgbClr val="000000"/>
              </a:solidFill>
              <a:latin typeface="Simplon BP Regular"/>
              <a:cs typeface="Simplon BP Regular"/>
            </a:endParaRPr>
          </a:p>
        </p:txBody>
      </p:sp>
      <p:sp>
        <p:nvSpPr>
          <p:cNvPr id="145" name="Rounded Rectangle 40"/>
          <p:cNvSpPr/>
          <p:nvPr/>
        </p:nvSpPr>
        <p:spPr>
          <a:xfrm>
            <a:off x="526576" y="411511"/>
            <a:ext cx="1436189" cy="204311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36000" bIns="0" rtlCol="0" anchor="ctr">
            <a:spAutoFit/>
          </a:bodyPr>
          <a:lstStyle/>
          <a:p>
            <a:pPr algn="ctr" defTabSz="457189"/>
            <a:r>
              <a:rPr lang="en-US" sz="1200" dirty="0">
                <a:solidFill>
                  <a:srgbClr val="4D4D4D"/>
                </a:solidFill>
                <a:latin typeface="Simplon Oi Headline" charset="0"/>
                <a:ea typeface="Simplon Oi Headline" charset="0"/>
                <a:cs typeface="Simplon Oi Headline" charset="0"/>
              </a:rPr>
              <a:t>Status Executivo</a:t>
            </a:r>
          </a:p>
        </p:txBody>
      </p:sp>
      <p:sp>
        <p:nvSpPr>
          <p:cNvPr id="162" name="Rectangle 42"/>
          <p:cNvSpPr/>
          <p:nvPr/>
        </p:nvSpPr>
        <p:spPr>
          <a:xfrm>
            <a:off x="319540" y="3386647"/>
            <a:ext cx="8572940" cy="1705383"/>
          </a:xfrm>
          <a:prstGeom prst="rect">
            <a:avLst/>
          </a:prstGeom>
          <a:solidFill>
            <a:sysClr val="window" lastClr="FFFFFF"/>
          </a:solidFill>
          <a:ln w="12700">
            <a:solidFill>
              <a:schemeClr val="tx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tIns="108000" rtlCol="0" anchor="t"/>
          <a:lstStyle/>
          <a:p>
            <a:pPr marL="171446" indent="-171446" defTabSz="457189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100" dirty="0">
              <a:solidFill>
                <a:srgbClr val="000000"/>
              </a:solidFill>
              <a:latin typeface="Simplon BP Regular"/>
              <a:cs typeface="Simplon BP Regular"/>
            </a:endParaRPr>
          </a:p>
          <a:p>
            <a:pPr marL="171446" indent="-171446" defTabSz="457189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00000"/>
                </a:solidFill>
                <a:latin typeface="Simplon BP Regular"/>
                <a:cs typeface="Simplon BP Regular"/>
              </a:rPr>
              <a:t>Sanar as pendências de Quality Gates até </a:t>
            </a:r>
          </a:p>
          <a:p>
            <a:pPr marL="171446" indent="-171446" defTabSz="457189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00000"/>
                </a:solidFill>
                <a:latin typeface="Simplon BP Regular"/>
                <a:cs typeface="Simplon BP Regular"/>
              </a:rPr>
              <a:t>Execução TI Novembro iniciou em </a:t>
            </a:r>
            <a:r>
              <a:rPr lang="pt-BR" sz="1200" dirty="0" smtClean="0">
                <a:solidFill>
                  <a:srgbClr val="000000"/>
                </a:solidFill>
                <a:latin typeface="Simplon BP Regular"/>
                <a:cs typeface="Simplon BP Regular"/>
              </a:rPr>
              <a:t>04/09</a:t>
            </a:r>
          </a:p>
          <a:p>
            <a:pPr marL="171446" indent="-171446" defTabSz="457189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Simplon BP Regular"/>
                <a:cs typeface="Simplon BP Regular"/>
              </a:rPr>
              <a:t>Definir a estratégia de implantação do projeto fibra</a:t>
            </a:r>
          </a:p>
          <a:p>
            <a:pPr marL="171450" indent="-171450" defTabSz="457189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Simplon BP Regular" pitchFamily="2" charset="0"/>
              </a:rPr>
              <a:t> A </a:t>
            </a:r>
            <a:r>
              <a:rPr lang="pt-BR" sz="1200" dirty="0">
                <a:solidFill>
                  <a:srgbClr val="000000"/>
                </a:solidFill>
                <a:latin typeface="Simplon BP Regular" pitchFamily="2" charset="0"/>
              </a:rPr>
              <a:t>data de corte para os projetos com merge será 10/10</a:t>
            </a:r>
            <a:endParaRPr lang="pt-BR" sz="1100" dirty="0">
              <a:solidFill>
                <a:srgbClr val="000000"/>
              </a:solidFill>
              <a:latin typeface="Simplon BP Regular" pitchFamily="2" charset="0"/>
            </a:endParaRPr>
          </a:p>
          <a:p>
            <a:pPr defTabSz="457189"/>
            <a:endParaRPr lang="pt-BR" sz="1000" dirty="0">
              <a:solidFill>
                <a:srgbClr val="000000"/>
              </a:solidFill>
              <a:latin typeface="Simplon BP Regular" pitchFamily="2" charset="0"/>
            </a:endParaRPr>
          </a:p>
          <a:p>
            <a:pPr defTabSz="457189">
              <a:spcBef>
                <a:spcPts val="600"/>
              </a:spcBef>
              <a:spcAft>
                <a:spcPts val="600"/>
              </a:spcAft>
            </a:pPr>
            <a:endParaRPr lang="pt-BR" sz="1200" dirty="0" smtClean="0">
              <a:solidFill>
                <a:srgbClr val="000000"/>
              </a:solidFill>
              <a:latin typeface="Simplon BP Regular"/>
              <a:cs typeface="Simplon BP Regular"/>
            </a:endParaRPr>
          </a:p>
          <a:p>
            <a:pPr defTabSz="457189"/>
            <a:r>
              <a:rPr lang="pt-BR" sz="1200" dirty="0" smtClean="0">
                <a:solidFill>
                  <a:srgbClr val="000000"/>
                </a:solidFill>
                <a:latin typeface="Simplon BP Regular" pitchFamily="2" charset="0"/>
              </a:rPr>
              <a:t>    </a:t>
            </a:r>
            <a:endParaRPr lang="pt-BR" sz="1200" dirty="0">
              <a:solidFill>
                <a:srgbClr val="000000"/>
              </a:solidFill>
              <a:latin typeface="Simplon BP Regular"/>
              <a:cs typeface="Simplon BP Regular"/>
            </a:endParaRPr>
          </a:p>
          <a:p>
            <a:pPr marL="171446" indent="-171446" defTabSz="457189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FF0000"/>
              </a:solidFill>
              <a:latin typeface="Simplon BP Regular"/>
              <a:cs typeface="Simplon BP Regular"/>
            </a:endParaRPr>
          </a:p>
          <a:p>
            <a:pPr marL="171446" indent="-171446" defTabSz="457189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FF0000"/>
              </a:solidFill>
              <a:latin typeface="Simplon BP Regular"/>
              <a:cs typeface="Simplon BP Regular"/>
            </a:endParaRPr>
          </a:p>
          <a:p>
            <a:pPr defTabSz="457189">
              <a:spcAft>
                <a:spcPts val="600"/>
              </a:spcAft>
            </a:pPr>
            <a:endParaRPr lang="pt-BR" sz="1200" dirty="0">
              <a:solidFill>
                <a:srgbClr val="FF0000"/>
              </a:solidFill>
              <a:latin typeface="Simplon BP Regular"/>
              <a:cs typeface="Simplon BP Regular"/>
            </a:endParaRPr>
          </a:p>
          <a:p>
            <a:pPr defTabSz="457189">
              <a:spcAft>
                <a:spcPts val="600"/>
              </a:spcAft>
            </a:pPr>
            <a:endParaRPr lang="pt-BR" sz="1200" dirty="0">
              <a:solidFill>
                <a:srgbClr val="FF0000"/>
              </a:solidFill>
              <a:latin typeface="Simplon BP Regular"/>
              <a:cs typeface="Simplon BP Regular"/>
            </a:endParaRPr>
          </a:p>
          <a:p>
            <a:pPr defTabSz="457189">
              <a:spcAft>
                <a:spcPts val="600"/>
              </a:spcAft>
            </a:pPr>
            <a:r>
              <a:rPr lang="pt-BR" sz="1200" dirty="0">
                <a:solidFill>
                  <a:srgbClr val="000000"/>
                </a:solidFill>
                <a:latin typeface="Simplon BP Regular"/>
                <a:cs typeface="Simplon BP Regular"/>
              </a:rPr>
              <a:t>.</a:t>
            </a:r>
          </a:p>
          <a:p>
            <a:pPr defTabSz="457189">
              <a:spcAft>
                <a:spcPts val="600"/>
              </a:spcAft>
            </a:pPr>
            <a:endParaRPr lang="pt-BR" sz="1200" dirty="0">
              <a:solidFill>
                <a:srgbClr val="000000"/>
              </a:solidFill>
              <a:latin typeface="Simplon BP Regular"/>
              <a:cs typeface="Simplon BP Regular"/>
            </a:endParaRPr>
          </a:p>
        </p:txBody>
      </p:sp>
      <p:sp>
        <p:nvSpPr>
          <p:cNvPr id="143" name="Rectangle 42"/>
          <p:cNvSpPr/>
          <p:nvPr/>
        </p:nvSpPr>
        <p:spPr>
          <a:xfrm>
            <a:off x="4049303" y="524892"/>
            <a:ext cx="4907941" cy="28617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tIns="108000" rtlCol="0" anchor="t"/>
          <a:lstStyle/>
          <a:p>
            <a:pPr marL="171446" indent="-171446" defTabSz="457189">
              <a:buFont typeface="Wingdings" panose="05000000000000000000" pitchFamily="2" charset="2"/>
              <a:buChar char="ü"/>
            </a:pPr>
            <a:endParaRPr lang="pt-BR" sz="1100" dirty="0">
              <a:solidFill>
                <a:srgbClr val="000000"/>
              </a:solidFill>
              <a:latin typeface="Simplon BP Regular" pitchFamily="2" charset="0"/>
            </a:endParaRPr>
          </a:p>
          <a:p>
            <a:pPr defTabSz="457189"/>
            <a:endParaRPr lang="pt-BR" sz="1200" dirty="0" smtClean="0">
              <a:solidFill>
                <a:srgbClr val="000000"/>
              </a:solidFill>
              <a:latin typeface="Simplon BP Regular" pitchFamily="2" charset="0"/>
            </a:endParaRPr>
          </a:p>
          <a:p>
            <a:pPr marL="171446" indent="-171446" defTabSz="457189">
              <a:buFont typeface="Wingdings" panose="05000000000000000000" pitchFamily="2" charset="2"/>
              <a:buChar char="ü"/>
            </a:pPr>
            <a:r>
              <a:rPr lang="pt-BR" sz="1200" dirty="0" smtClean="0">
                <a:solidFill>
                  <a:srgbClr val="000000"/>
                </a:solidFill>
                <a:latin typeface="Simplon BP Regular" pitchFamily="2" charset="0"/>
              </a:rPr>
              <a:t>Teste do projeto Fibra na esteira apartada com alto impacto nos testes da release de Novembro</a:t>
            </a:r>
          </a:p>
        </p:txBody>
      </p:sp>
      <p:sp>
        <p:nvSpPr>
          <p:cNvPr id="146" name="Rounded Rectangle 41"/>
          <p:cNvSpPr/>
          <p:nvPr/>
        </p:nvSpPr>
        <p:spPr>
          <a:xfrm>
            <a:off x="4147114" y="411511"/>
            <a:ext cx="2844296" cy="204311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36000" bIns="0" rtlCol="0" anchor="ctr">
            <a:spAutoFit/>
          </a:bodyPr>
          <a:lstStyle/>
          <a:p>
            <a:pPr algn="ctr" defTabSz="457189"/>
            <a:r>
              <a:rPr lang="en-US" sz="1200" dirty="0">
                <a:solidFill>
                  <a:srgbClr val="4D4D4D"/>
                </a:solidFill>
                <a:latin typeface="Simplon Oi Headline" charset="0"/>
                <a:ea typeface="Simplon Oi Headline" charset="0"/>
                <a:cs typeface="Simplon Oi Headline" charset="0"/>
              </a:rPr>
              <a:t>Pontos atenç</a:t>
            </a:r>
            <a:r>
              <a:rPr lang="es-ES_tradnl" sz="1200" dirty="0">
                <a:solidFill>
                  <a:srgbClr val="4D4D4D"/>
                </a:solidFill>
                <a:latin typeface="Simplon Oi Headline" charset="0"/>
                <a:ea typeface="Simplon Oi Headline" charset="0"/>
                <a:cs typeface="Simplon Oi Headline" charset="0"/>
              </a:rPr>
              <a:t>ão / Principais Riscos</a:t>
            </a:r>
            <a:endParaRPr lang="en-US" sz="1200" dirty="0">
              <a:solidFill>
                <a:srgbClr val="4D4D4D"/>
              </a:solidFill>
              <a:latin typeface="Simplon Oi Headline" charset="0"/>
              <a:ea typeface="Simplon Oi Headline" charset="0"/>
              <a:cs typeface="Simplon Oi Headline" charset="0"/>
            </a:endParaRPr>
          </a:p>
        </p:txBody>
      </p:sp>
      <p:sp>
        <p:nvSpPr>
          <p:cNvPr id="89" name="Footer Placeholder 1"/>
          <p:cNvSpPr txBox="1">
            <a:spLocks/>
          </p:cNvSpPr>
          <p:nvPr/>
        </p:nvSpPr>
        <p:spPr>
          <a:xfrm>
            <a:off x="366901" y="18760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2"/>
                </a:solidFill>
                <a:latin typeface="Simplon BP Regular"/>
                <a:ea typeface="+mn-ea"/>
                <a:cs typeface="Simplon BP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endParaRPr lang="pt-BR" b="1" dirty="0">
              <a:solidFill>
                <a:srgbClr val="434342"/>
              </a:solidFill>
            </a:endParaRPr>
          </a:p>
        </p:txBody>
      </p:sp>
      <p:sp>
        <p:nvSpPr>
          <p:cNvPr id="148" name="Rounded Rectangle 44"/>
          <p:cNvSpPr/>
          <p:nvPr/>
        </p:nvSpPr>
        <p:spPr>
          <a:xfrm>
            <a:off x="583711" y="3272812"/>
            <a:ext cx="1431333" cy="204311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36000" bIns="0" rtlCol="0" anchor="ctr">
            <a:spAutoFit/>
          </a:bodyPr>
          <a:lstStyle/>
          <a:p>
            <a:pPr algn="ctr" defTabSz="457189"/>
            <a:r>
              <a:rPr lang="en-US" sz="1200" dirty="0">
                <a:solidFill>
                  <a:srgbClr val="4D4D4D"/>
                </a:solidFill>
                <a:latin typeface="Simplon Oi Headline" charset="0"/>
                <a:ea typeface="Simplon Oi Headline" charset="0"/>
                <a:cs typeface="Simplon Oi Headline" charset="0"/>
              </a:rPr>
              <a:t>Pr</a:t>
            </a:r>
            <a:r>
              <a:rPr lang="es-ES_tradnl" sz="1200" dirty="0">
                <a:solidFill>
                  <a:srgbClr val="4D4D4D"/>
                </a:solidFill>
                <a:latin typeface="Simplon Oi Headline" charset="0"/>
                <a:ea typeface="Simplon Oi Headline" charset="0"/>
                <a:cs typeface="Simplon Oi Headline" charset="0"/>
              </a:rPr>
              <a:t>óximos Passos </a:t>
            </a:r>
            <a:endParaRPr lang="en-US" sz="1200" dirty="0">
              <a:solidFill>
                <a:srgbClr val="4D4D4D"/>
              </a:solidFill>
              <a:latin typeface="Simplon Oi Headline" charset="0"/>
              <a:ea typeface="Simplon Oi Headline" charset="0"/>
              <a:cs typeface="Simplon Oi Headline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668285" y="758971"/>
            <a:ext cx="5080179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89"/>
            <a:endParaRPr lang="pt-BR" sz="1100" dirty="0">
              <a:solidFill>
                <a:srgbClr val="000000"/>
              </a:solidFill>
              <a:latin typeface="Simplon BP Regular" pitchFamily="2" charset="0"/>
            </a:endParaRPr>
          </a:p>
          <a:p>
            <a:pPr defTabSz="457189"/>
            <a:r>
              <a:rPr lang="pt-BR" sz="1000" dirty="0">
                <a:solidFill>
                  <a:srgbClr val="000000"/>
                </a:solidFill>
                <a:latin typeface="Simplon BP Regular" pitchFamily="2" charset="0"/>
              </a:rPr>
              <a:t>       </a:t>
            </a:r>
          </a:p>
          <a:p>
            <a:pPr defTabSz="457189"/>
            <a:endParaRPr lang="pt-BR" sz="1000" dirty="0">
              <a:solidFill>
                <a:srgbClr val="000000"/>
              </a:solidFill>
              <a:latin typeface="Simplon BP Regular" pitchFamily="2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733048" y="744945"/>
            <a:ext cx="47201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 defTabSz="457189">
              <a:buFont typeface="Wingdings" panose="05000000000000000000" pitchFamily="2" charset="2"/>
              <a:buChar char="ü"/>
            </a:pPr>
            <a:endParaRPr lang="pt-BR" sz="1200" dirty="0">
              <a:solidFill>
                <a:srgbClr val="000000"/>
              </a:solidFill>
              <a:latin typeface="Simplon BP Regular" pitchFamily="2" charset="0"/>
            </a:endParaRPr>
          </a:p>
          <a:p>
            <a:pPr marL="171446" indent="-171446" defTabSz="457189">
              <a:buFont typeface="Wingdings" panose="05000000000000000000" pitchFamily="2" charset="2"/>
              <a:buChar char="ü"/>
            </a:pPr>
            <a:endParaRPr lang="pt-BR" sz="1200" dirty="0">
              <a:solidFill>
                <a:srgbClr val="4D4D4D"/>
              </a:solidFill>
              <a:latin typeface="Simplon BP Regular" pitchFamily="2" charset="0"/>
              <a:cs typeface="Museo Sans 300"/>
            </a:endParaRPr>
          </a:p>
          <a:p>
            <a:pPr marL="171446" indent="-171446" defTabSz="457189">
              <a:buFont typeface="Wingdings" panose="05000000000000000000" pitchFamily="2" charset="2"/>
              <a:buChar char="ü"/>
            </a:pPr>
            <a:endParaRPr lang="pt-BR" sz="1200" dirty="0">
              <a:solidFill>
                <a:srgbClr val="4D4D4D"/>
              </a:solidFill>
              <a:latin typeface="Simplon BP Regular" pitchFamily="2" charset="0"/>
              <a:cs typeface="Museo Sans 300"/>
            </a:endParaRPr>
          </a:p>
          <a:p>
            <a:pPr marL="171446" indent="-171446" defTabSz="457189">
              <a:buFont typeface="Wingdings" panose="05000000000000000000" pitchFamily="2" charset="2"/>
              <a:buChar char="ü"/>
            </a:pPr>
            <a:endParaRPr lang="pt-BR" sz="1200" dirty="0">
              <a:solidFill>
                <a:srgbClr val="000000"/>
              </a:solidFill>
              <a:latin typeface="Simplon BP Regular" pitchFamily="2" charset="0"/>
            </a:endParaRPr>
          </a:p>
          <a:p>
            <a:pPr marL="171446" indent="-171446" defTabSz="457189">
              <a:buFont typeface="Wingdings" panose="05000000000000000000" pitchFamily="2" charset="2"/>
              <a:buChar char="ü"/>
            </a:pPr>
            <a:endParaRPr lang="pt-BR" sz="1200" dirty="0">
              <a:solidFill>
                <a:srgbClr val="000000"/>
              </a:solidFill>
              <a:latin typeface="Simplon BP Regular" pitchFamily="2" charset="0"/>
            </a:endParaRPr>
          </a:p>
          <a:p>
            <a:pPr marL="171446" indent="-171446" defTabSz="457189">
              <a:buFont typeface="Wingdings" panose="05000000000000000000" pitchFamily="2" charset="2"/>
              <a:buChar char="ü"/>
            </a:pPr>
            <a:endParaRPr lang="pt-BR" sz="1200" dirty="0">
              <a:solidFill>
                <a:srgbClr val="000000"/>
              </a:solidFill>
              <a:latin typeface="Simplon BP Regular" pitchFamily="2" charset="0"/>
            </a:endParaRPr>
          </a:p>
          <a:p>
            <a:pPr defTabSz="457189"/>
            <a:endParaRPr lang="pt-BR" sz="1200" dirty="0">
              <a:solidFill>
                <a:srgbClr val="000000"/>
              </a:solidFill>
              <a:latin typeface="Simplon BP Regular" pitchFamily="2" charset="0"/>
            </a:endParaRPr>
          </a:p>
        </p:txBody>
      </p:sp>
      <p:sp>
        <p:nvSpPr>
          <p:cNvPr id="15" name="Botão de ação: Informações 107">
            <a:hlinkClick r:id="rId6" action="ppaction://hlinksldjump" highlightClick="1"/>
          </p:cNvPr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1619672" y="1167614"/>
            <a:ext cx="180000" cy="180000"/>
          </a:xfrm>
          <a:prstGeom prst="actionButtonInformation">
            <a:avLst/>
          </a:prstGeom>
          <a:solidFill>
            <a:srgbClr val="4D4E50">
              <a:lumMod val="20000"/>
              <a:lumOff val="80000"/>
            </a:srgbClr>
          </a:solidFill>
          <a:ln w="9525" cap="flat" cmpd="sng" algn="ctr">
            <a:solidFill>
              <a:srgbClr val="4D4E5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Font typeface="Times New Roman" pitchFamily="-106" charset="0"/>
              <a:buNone/>
              <a:defRPr/>
            </a:pPr>
            <a:endParaRPr lang="pt-BR" sz="1100" kern="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6" name="Botão de ação: Informações 107">
            <a:hlinkClick r:id="rId7" action="ppaction://hlinksldjump" highlightClick="1"/>
          </p:cNvPr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1872765" y="1522859"/>
            <a:ext cx="180000" cy="180000"/>
          </a:xfrm>
          <a:prstGeom prst="actionButtonInformation">
            <a:avLst/>
          </a:prstGeom>
          <a:solidFill>
            <a:srgbClr val="4D4E50">
              <a:lumMod val="20000"/>
              <a:lumOff val="80000"/>
            </a:srgbClr>
          </a:solidFill>
          <a:ln w="9525" cap="flat" cmpd="sng" algn="ctr">
            <a:solidFill>
              <a:srgbClr val="4D4E5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Font typeface="Times New Roman" pitchFamily="-106" charset="0"/>
              <a:buNone/>
              <a:defRPr/>
            </a:pPr>
            <a:endParaRPr lang="pt-BR" sz="1100" kern="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9" name="Botão de ação: Informações 107">
            <a:hlinkClick r:id="rId8" action="ppaction://hlinksldjump" highlightClick="1"/>
          </p:cNvPr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3472922" y="1908608"/>
            <a:ext cx="180000" cy="180000"/>
          </a:xfrm>
          <a:prstGeom prst="actionButtonInformation">
            <a:avLst/>
          </a:prstGeom>
          <a:solidFill>
            <a:srgbClr val="4D4E50">
              <a:lumMod val="20000"/>
              <a:lumOff val="80000"/>
            </a:srgbClr>
          </a:solidFill>
          <a:ln w="9525" cap="flat" cmpd="sng" algn="ctr">
            <a:solidFill>
              <a:srgbClr val="4D4E5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Font typeface="Times New Roman" pitchFamily="-106" charset="0"/>
              <a:buNone/>
              <a:defRPr/>
            </a:pPr>
            <a:endParaRPr lang="pt-BR" sz="1100" kern="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850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2"/>
          <p:cNvSpPr>
            <a:spLocks noGrp="1"/>
          </p:cNvSpPr>
          <p:nvPr>
            <p:ph type="ctrTitle" idx="4294967295"/>
          </p:nvPr>
        </p:nvSpPr>
        <p:spPr>
          <a:xfrm>
            <a:off x="-540568" y="-92546"/>
            <a:ext cx="7200800" cy="2132013"/>
          </a:xfrm>
          <a:prstGeom prst="rect">
            <a:avLst/>
          </a:prstGeom>
        </p:spPr>
        <p:txBody>
          <a:bodyPr anchor="t" anchorCtr="0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pt-BR" sz="1600" i="0" dirty="0" smtClean="0">
                <a:solidFill>
                  <a:schemeClr val="bg1"/>
                </a:solidFill>
                <a:latin typeface="Simplon Oi Headline"/>
                <a:cs typeface="Simplon Oi Headline"/>
              </a:rPr>
              <a:t/>
            </a:r>
            <a:br>
              <a:rPr lang="pt-BR" sz="1600" i="0" dirty="0" smtClean="0">
                <a:solidFill>
                  <a:schemeClr val="bg1"/>
                </a:solidFill>
                <a:latin typeface="Simplon Oi Headline"/>
                <a:cs typeface="Simplon Oi Headline"/>
              </a:rPr>
            </a:br>
            <a:r>
              <a:rPr lang="pt-BR" sz="2000" i="0" dirty="0" smtClean="0">
                <a:solidFill>
                  <a:schemeClr val="bg1"/>
                </a:solidFill>
                <a:latin typeface="Simplon Oi Headline"/>
                <a:cs typeface="Simplon Oi Headline"/>
              </a:rPr>
              <a:t>Contato:</a:t>
            </a:r>
            <a:br>
              <a:rPr lang="pt-BR" sz="2000" i="0" dirty="0" smtClean="0">
                <a:solidFill>
                  <a:schemeClr val="bg1"/>
                </a:solidFill>
                <a:latin typeface="Simplon Oi Headline"/>
                <a:cs typeface="Simplon Oi Headline"/>
              </a:rPr>
            </a:br>
            <a:r>
              <a:rPr lang="pt-BR" sz="2000" i="0" dirty="0" smtClean="0">
                <a:solidFill>
                  <a:schemeClr val="bg1"/>
                </a:solidFill>
                <a:latin typeface="Simplon Oi Headline"/>
                <a:cs typeface="Simplon Oi Headline"/>
                <a:hlinkClick r:id="rId3"/>
              </a:rPr>
              <a:t>LD-TI_GER_RELEASES@oi.net.br</a:t>
            </a:r>
            <a:r>
              <a:rPr lang="pt-BR" sz="2000" i="0" dirty="0" smtClean="0">
                <a:solidFill>
                  <a:schemeClr val="bg1"/>
                </a:solidFill>
                <a:latin typeface="Simplon Oi Headline"/>
                <a:cs typeface="Simplon Oi Headline"/>
              </a:rPr>
              <a:t/>
            </a:r>
            <a:br>
              <a:rPr lang="pt-BR" sz="2000" i="0" dirty="0" smtClean="0">
                <a:solidFill>
                  <a:schemeClr val="bg1"/>
                </a:solidFill>
                <a:latin typeface="Simplon Oi Headline"/>
                <a:cs typeface="Simplon Oi Headline"/>
              </a:rPr>
            </a:br>
            <a:r>
              <a:rPr lang="pt-BR" sz="1600" i="0" dirty="0">
                <a:solidFill>
                  <a:schemeClr val="bg1"/>
                </a:solidFill>
                <a:latin typeface="Simplon Oi Headline"/>
                <a:cs typeface="Simplon Oi Headline"/>
              </a:rPr>
              <a:t/>
            </a:r>
            <a:br>
              <a:rPr lang="pt-BR" sz="1600" i="0" dirty="0">
                <a:solidFill>
                  <a:schemeClr val="bg1"/>
                </a:solidFill>
                <a:latin typeface="Simplon Oi Headline"/>
                <a:cs typeface="Simplon Oi Headline"/>
              </a:rPr>
            </a:br>
            <a:r>
              <a:rPr lang="pt-BR" sz="1600" i="0" dirty="0">
                <a:solidFill>
                  <a:schemeClr val="bg1"/>
                </a:solidFill>
                <a:latin typeface="Simplon Oi Headline"/>
                <a:cs typeface="Simplon Oi Headline"/>
              </a:rPr>
              <a:t>Ger</a:t>
            </a:r>
            <a:r>
              <a:rPr lang="pt-BR" sz="1600" i="0" dirty="0" smtClean="0">
                <a:solidFill>
                  <a:schemeClr val="bg1"/>
                </a:solidFill>
                <a:latin typeface="Simplon Oi Headline"/>
                <a:cs typeface="Simplon Oi Headline"/>
              </a:rPr>
              <a:t>. AMBIENTES </a:t>
            </a:r>
            <a:r>
              <a:rPr lang="pt-BR" sz="1600" i="0" dirty="0">
                <a:solidFill>
                  <a:schemeClr val="bg1"/>
                </a:solidFill>
                <a:latin typeface="Simplon Oi Headline"/>
                <a:cs typeface="Simplon Oi Headline"/>
              </a:rPr>
              <a:t>e </a:t>
            </a:r>
            <a:r>
              <a:rPr lang="pt-BR" sz="1600" i="0" dirty="0" smtClean="0">
                <a:solidFill>
                  <a:schemeClr val="bg1"/>
                </a:solidFill>
                <a:latin typeface="Simplon Oi Headline"/>
                <a:cs typeface="Simplon Oi Headline"/>
              </a:rPr>
              <a:t>Release</a:t>
            </a:r>
            <a:br>
              <a:rPr lang="pt-BR" sz="1600" i="0" dirty="0" smtClean="0">
                <a:solidFill>
                  <a:schemeClr val="bg1"/>
                </a:solidFill>
                <a:latin typeface="Simplon Oi Headline"/>
                <a:cs typeface="Simplon Oi Headline"/>
              </a:rPr>
            </a:br>
            <a:r>
              <a:rPr lang="pt-BR" sz="1600" i="0" dirty="0" smtClean="0">
                <a:solidFill>
                  <a:schemeClr val="bg1"/>
                </a:solidFill>
                <a:latin typeface="Simplon Oi Headline"/>
                <a:cs typeface="Simplon Oi Headline"/>
              </a:rPr>
              <a:t>ger. Qualidade DE SISTEMAS</a:t>
            </a:r>
            <a:br>
              <a:rPr lang="pt-BR" sz="1600" i="0" dirty="0" smtClean="0">
                <a:solidFill>
                  <a:schemeClr val="bg1"/>
                </a:solidFill>
                <a:latin typeface="Simplon Oi Headline"/>
                <a:cs typeface="Simplon Oi Headline"/>
              </a:rPr>
            </a:br>
            <a:r>
              <a:rPr lang="pt-BR" sz="1600" i="0" dirty="0" smtClean="0">
                <a:solidFill>
                  <a:schemeClr val="bg1"/>
                </a:solidFill>
                <a:latin typeface="Simplon Oi Headline"/>
                <a:cs typeface="Simplon Oi Headline"/>
              </a:rPr>
              <a:t>          </a:t>
            </a:r>
            <a:r>
              <a:rPr lang="pt-BR" sz="1600" i="0" dirty="0">
                <a:solidFill>
                  <a:schemeClr val="bg1"/>
                </a:solidFill>
                <a:latin typeface="Simplon Oi Headline"/>
                <a:cs typeface="Simplon Oi Headline"/>
              </a:rPr>
              <a:t>Diretoria de Governança Tecnologia e Desenvolvimento de Serviço (DGS)</a:t>
            </a:r>
            <a:br>
              <a:rPr lang="pt-BR" sz="1600" i="0" dirty="0">
                <a:solidFill>
                  <a:schemeClr val="bg1"/>
                </a:solidFill>
                <a:latin typeface="Simplon Oi Headline"/>
                <a:cs typeface="Simplon Oi Headline"/>
              </a:rPr>
            </a:br>
            <a:endParaRPr lang="en-US" sz="1600" i="0" dirty="0">
              <a:solidFill>
                <a:schemeClr val="bg1"/>
              </a:solidFill>
              <a:latin typeface="Simplon Oi Headline"/>
              <a:cs typeface="Simplon Oi Headlin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82312" y="-31751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auto">
              <a:lnSpc>
                <a:spcPts val="1800"/>
              </a:lnSpc>
              <a:spcBef>
                <a:spcPts val="800"/>
              </a:spcBef>
              <a:spcAft>
                <a:spcPts val="0"/>
              </a:spcAft>
            </a:pPr>
            <a:endParaRPr lang="en-US" sz="1600" i="1" dirty="0" smtClean="0">
              <a:solidFill>
                <a:srgbClr val="00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68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ela 21"/>
          <p:cNvGraphicFramePr>
            <a:graphicFrameLocks noGrp="1"/>
          </p:cNvGraphicFramePr>
          <p:nvPr>
            <p:extLst/>
          </p:nvPr>
        </p:nvGraphicFramePr>
        <p:xfrm>
          <a:off x="3082972" y="1644307"/>
          <a:ext cx="1360406" cy="839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406"/>
              </a:tblGrid>
              <a:tr h="575785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kern="120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VIABILIZAR ANÁLISE DE CRÉDITO NA MIGRAÇÃO PARA FIXO NO CARTÃO DE CRÉDITO R1[11531]</a:t>
                      </a:r>
                      <a:endParaRPr lang="pt-BR" sz="900" b="0" kern="1200" dirty="0">
                        <a:solidFill>
                          <a:schemeClr val="bg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63597">
                <a:tc>
                  <a:txBody>
                    <a:bodyPr/>
                    <a:lstStyle/>
                    <a:p>
                      <a:r>
                        <a:rPr lang="pt-BR" sz="900" b="0" dirty="0" smtClean="0">
                          <a:latin typeface="Simplon BP Regular" pitchFamily="2" charset="0"/>
                        </a:rPr>
                        <a:t>STC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Título 1"/>
          <p:cNvSpPr txBox="1">
            <a:spLocks/>
          </p:cNvSpPr>
          <p:nvPr/>
        </p:nvSpPr>
        <p:spPr>
          <a:xfrm>
            <a:off x="482450" y="208172"/>
            <a:ext cx="7920111" cy="43559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ts val="2400"/>
              </a:lnSpc>
              <a:spcBef>
                <a:spcPts val="1100"/>
              </a:spcBef>
              <a:buNone/>
              <a:defRPr sz="2200" i="1" kern="120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r>
              <a:rPr lang="pt-BR" sz="3200" i="0" dirty="0">
                <a:solidFill>
                  <a:srgbClr val="EA288C"/>
                </a:solidFill>
                <a:latin typeface="Simplon Oi Headline"/>
                <a:cs typeface="Simplon Oi Headline"/>
              </a:rPr>
              <a:t>Visão geral – merges- GRUPO 1.1 </a:t>
            </a:r>
          </a:p>
        </p:txBody>
      </p:sp>
      <p:graphicFrame>
        <p:nvGraphicFramePr>
          <p:cNvPr id="100" name="Tabela 99"/>
          <p:cNvGraphicFramePr>
            <a:graphicFrameLocks noGrp="1"/>
          </p:cNvGraphicFramePr>
          <p:nvPr>
            <p:extLst/>
          </p:nvPr>
        </p:nvGraphicFramePr>
        <p:xfrm>
          <a:off x="5273263" y="920080"/>
          <a:ext cx="1198124" cy="963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124"/>
              </a:tblGrid>
              <a:tr h="734858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kern="120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[OI+E] - AGRUPAMENTO DE CONTAS - FIXA R1 E R2[13861]</a:t>
                      </a:r>
                      <a:endParaRPr lang="pt-BR" sz="900" b="0" kern="1200" dirty="0">
                        <a:solidFill>
                          <a:schemeClr val="bg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dirty="0" smtClean="0">
                          <a:latin typeface="Simplon BP Regular" pitchFamily="2" charset="0"/>
                        </a:rPr>
                        <a:t>STC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4" name="Tabela 103"/>
          <p:cNvGraphicFramePr>
            <a:graphicFrameLocks noGrp="1"/>
          </p:cNvGraphicFramePr>
          <p:nvPr>
            <p:extLst/>
          </p:nvPr>
        </p:nvGraphicFramePr>
        <p:xfrm>
          <a:off x="171503" y="891327"/>
          <a:ext cx="1353125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3125"/>
              </a:tblGrid>
              <a:tr h="64008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kern="120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Disponibilizar novos serviços para aumento de transações automáticas(1557)</a:t>
                      </a:r>
                      <a:endParaRPr lang="pt-BR" sz="900" b="0" kern="1200" dirty="0">
                        <a:solidFill>
                          <a:schemeClr val="bg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dirty="0" smtClean="0">
                          <a:latin typeface="Simplon BP Regular" pitchFamily="2" charset="0"/>
                        </a:rPr>
                        <a:t>STC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8" name="Tabela 137"/>
          <p:cNvGraphicFramePr>
            <a:graphicFrameLocks noGrp="1"/>
          </p:cNvGraphicFramePr>
          <p:nvPr>
            <p:extLst/>
          </p:nvPr>
        </p:nvGraphicFramePr>
        <p:xfrm>
          <a:off x="3192034" y="3131139"/>
          <a:ext cx="1142282" cy="87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282"/>
              </a:tblGrid>
              <a:tr h="644852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kern="120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Incluir Sistema Origem Venda_R1[20787)</a:t>
                      </a:r>
                      <a:endParaRPr lang="pt-BR" sz="900" b="0" kern="1200" dirty="0">
                        <a:solidFill>
                          <a:schemeClr val="bg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pt-BR" sz="900" b="0" dirty="0" smtClean="0">
                          <a:latin typeface="Simplon BP Regular" pitchFamily="2" charset="0"/>
                        </a:rPr>
                        <a:t>STC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5" name="Conector reto 24"/>
          <p:cNvCxnSpPr>
            <a:stCxn id="104" idx="3"/>
            <a:endCxn id="22" idx="1"/>
          </p:cNvCxnSpPr>
          <p:nvPr/>
        </p:nvCxnSpPr>
        <p:spPr>
          <a:xfrm>
            <a:off x="1524628" y="1325667"/>
            <a:ext cx="1558344" cy="738331"/>
          </a:xfrm>
          <a:prstGeom prst="line">
            <a:avLst/>
          </a:prstGeom>
          <a:ln w="9525" cmpd="sng">
            <a:solidFill>
              <a:srgbClr val="FF00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>
            <a:stCxn id="104" idx="3"/>
            <a:endCxn id="100" idx="1"/>
          </p:cNvCxnSpPr>
          <p:nvPr/>
        </p:nvCxnSpPr>
        <p:spPr>
          <a:xfrm>
            <a:off x="1524628" y="1325668"/>
            <a:ext cx="3748635" cy="76142"/>
          </a:xfrm>
          <a:prstGeom prst="line">
            <a:avLst/>
          </a:prstGeom>
          <a:ln w="9525" cmpd="sng">
            <a:solidFill>
              <a:srgbClr val="FF00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>
            <a:stCxn id="104" idx="2"/>
            <a:endCxn id="138" idx="1"/>
          </p:cNvCxnSpPr>
          <p:nvPr/>
        </p:nvCxnSpPr>
        <p:spPr>
          <a:xfrm>
            <a:off x="848065" y="1760007"/>
            <a:ext cx="2343969" cy="1807858"/>
          </a:xfrm>
          <a:prstGeom prst="line">
            <a:avLst/>
          </a:prstGeom>
          <a:ln w="9525" cmpd="sng">
            <a:solidFill>
              <a:srgbClr val="FF00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/>
          <p:cNvCxnSpPr>
            <a:stCxn id="22" idx="3"/>
            <a:endCxn id="100" idx="1"/>
          </p:cNvCxnSpPr>
          <p:nvPr/>
        </p:nvCxnSpPr>
        <p:spPr>
          <a:xfrm flipV="1">
            <a:off x="4443377" y="1401809"/>
            <a:ext cx="829886" cy="662189"/>
          </a:xfrm>
          <a:prstGeom prst="line">
            <a:avLst/>
          </a:prstGeom>
          <a:ln w="9525" cmpd="sng">
            <a:solidFill>
              <a:srgbClr val="FF00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>
            <a:stCxn id="22" idx="2"/>
            <a:endCxn id="138" idx="0"/>
          </p:cNvCxnSpPr>
          <p:nvPr/>
        </p:nvCxnSpPr>
        <p:spPr>
          <a:xfrm>
            <a:off x="3763175" y="2483689"/>
            <a:ext cx="0" cy="647450"/>
          </a:xfrm>
          <a:prstGeom prst="line">
            <a:avLst/>
          </a:prstGeom>
          <a:ln w="9525" cmpd="sng">
            <a:solidFill>
              <a:srgbClr val="FF00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Tabela 45"/>
          <p:cNvGraphicFramePr>
            <a:graphicFrameLocks noGrp="1"/>
          </p:cNvGraphicFramePr>
          <p:nvPr>
            <p:extLst/>
          </p:nvPr>
        </p:nvGraphicFramePr>
        <p:xfrm>
          <a:off x="7348123" y="933786"/>
          <a:ext cx="1465022" cy="1063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022"/>
              </a:tblGrid>
              <a:tr h="750749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kern="120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UNIFICAÇÃO PROCESSOS R1 E R2 - FRENTE LOGRADOUROS E INVENTÁRIO ? MIGRAÇÃO / SINC)[8188]</a:t>
                      </a:r>
                      <a:endParaRPr lang="pt-BR" sz="900" b="0" kern="1200" dirty="0">
                        <a:solidFill>
                          <a:schemeClr val="bg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312503">
                <a:tc>
                  <a:txBody>
                    <a:bodyPr/>
                    <a:lstStyle/>
                    <a:p>
                      <a:pPr algn="l"/>
                      <a:r>
                        <a:rPr lang="pt-BR" sz="900" b="0" dirty="0" smtClean="0">
                          <a:latin typeface="Simplon BP Regular" pitchFamily="2" charset="0"/>
                        </a:rPr>
                        <a:t>STC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7" name="Conector reto 46"/>
          <p:cNvCxnSpPr>
            <a:stCxn id="100" idx="3"/>
            <a:endCxn id="46" idx="1"/>
          </p:cNvCxnSpPr>
          <p:nvPr/>
        </p:nvCxnSpPr>
        <p:spPr>
          <a:xfrm>
            <a:off x="6471386" y="1401809"/>
            <a:ext cx="876737" cy="63602"/>
          </a:xfrm>
          <a:prstGeom prst="line">
            <a:avLst/>
          </a:prstGeom>
          <a:ln w="9525" cmpd="sng">
            <a:solidFill>
              <a:srgbClr val="FF00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upo 13"/>
          <p:cNvGrpSpPr/>
          <p:nvPr/>
        </p:nvGrpSpPr>
        <p:grpSpPr>
          <a:xfrm>
            <a:off x="2153841" y="4706608"/>
            <a:ext cx="929131" cy="355865"/>
            <a:chOff x="4469704" y="6458901"/>
            <a:chExt cx="920927" cy="380427"/>
          </a:xfrm>
        </p:grpSpPr>
        <p:sp>
          <p:nvSpPr>
            <p:cNvPr id="30" name="Elipse 29"/>
            <p:cNvSpPr/>
            <p:nvPr/>
          </p:nvSpPr>
          <p:spPr>
            <a:xfrm>
              <a:off x="4469704" y="6458901"/>
              <a:ext cx="384425" cy="380427"/>
            </a:xfrm>
            <a:prstGeom prst="ellipse">
              <a:avLst/>
            </a:prstGeom>
            <a:solidFill>
              <a:srgbClr val="A02B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sz="1600" dirty="0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4931135" y="6524973"/>
              <a:ext cx="459496" cy="23031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implon BP Regular" pitchFamily="2" charset="0"/>
                </a:rPr>
                <a:t>SEM TI</a:t>
              </a:r>
            </a:p>
          </p:txBody>
        </p:sp>
      </p:grpSp>
      <p:sp>
        <p:nvSpPr>
          <p:cNvPr id="309" name="Elipse 308"/>
          <p:cNvSpPr/>
          <p:nvPr/>
        </p:nvSpPr>
        <p:spPr>
          <a:xfrm>
            <a:off x="4064620" y="3504270"/>
            <a:ext cx="269696" cy="217451"/>
          </a:xfrm>
          <a:prstGeom prst="ellipse">
            <a:avLst/>
          </a:prstGeom>
          <a:solidFill>
            <a:srgbClr val="A02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  <p:graphicFrame>
        <p:nvGraphicFramePr>
          <p:cNvPr id="313" name="Tabela 312"/>
          <p:cNvGraphicFramePr>
            <a:graphicFrameLocks noGrp="1"/>
          </p:cNvGraphicFramePr>
          <p:nvPr>
            <p:extLst/>
          </p:nvPr>
        </p:nvGraphicFramePr>
        <p:xfrm>
          <a:off x="164222" y="2932679"/>
          <a:ext cx="1667366" cy="895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366"/>
              </a:tblGrid>
              <a:tr h="558165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kern="1200" dirty="0" smtClean="0">
                          <a:solidFill>
                            <a:srgbClr val="FFFF00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[</a:t>
                      </a:r>
                      <a:r>
                        <a:rPr lang="pt-BR" sz="900" b="0" kern="120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ANATEL] - </a:t>
                      </a:r>
                      <a:r>
                        <a:rPr lang="pt-BR" sz="900" b="0" kern="1200" dirty="0" err="1" smtClean="0">
                          <a:solidFill>
                            <a:schemeClr val="bg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STC_VOZ_Planta_Terminais_Endereco</a:t>
                      </a:r>
                      <a:r>
                        <a:rPr lang="pt-BR" sz="900" b="0" kern="120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[20471]</a:t>
                      </a:r>
                    </a:p>
                    <a:p>
                      <a:pPr algn="l" fontAlgn="b"/>
                      <a:endParaRPr lang="pt-BR" sz="900" b="0" kern="1200" dirty="0">
                        <a:solidFill>
                          <a:schemeClr val="bg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337826">
                <a:tc>
                  <a:txBody>
                    <a:bodyPr/>
                    <a:lstStyle/>
                    <a:p>
                      <a:pPr algn="l"/>
                      <a:r>
                        <a:rPr lang="pt-BR" sz="900" b="0" dirty="0" smtClean="0">
                          <a:latin typeface="Simplon BP Regular" pitchFamily="2" charset="0"/>
                        </a:rPr>
                        <a:t>STC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4" name="Elipse 313"/>
          <p:cNvSpPr/>
          <p:nvPr/>
        </p:nvSpPr>
        <p:spPr>
          <a:xfrm>
            <a:off x="1524629" y="3236670"/>
            <a:ext cx="284356" cy="227101"/>
          </a:xfrm>
          <a:prstGeom prst="ellipse">
            <a:avLst/>
          </a:prstGeom>
          <a:solidFill>
            <a:srgbClr val="A02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  <p:cxnSp>
        <p:nvCxnSpPr>
          <p:cNvPr id="414" name="Conector reto 413"/>
          <p:cNvCxnSpPr>
            <a:stCxn id="138" idx="1"/>
            <a:endCxn id="313" idx="3"/>
          </p:cNvCxnSpPr>
          <p:nvPr/>
        </p:nvCxnSpPr>
        <p:spPr>
          <a:xfrm flipH="1" flipV="1">
            <a:off x="1831588" y="3380674"/>
            <a:ext cx="1360446" cy="187191"/>
          </a:xfrm>
          <a:prstGeom prst="line">
            <a:avLst/>
          </a:prstGeom>
          <a:ln w="9525" cmpd="sng">
            <a:solidFill>
              <a:srgbClr val="FF00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35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/>
          <p:cNvSpPr txBox="1">
            <a:spLocks/>
          </p:cNvSpPr>
          <p:nvPr/>
        </p:nvSpPr>
        <p:spPr>
          <a:xfrm>
            <a:off x="482451" y="218475"/>
            <a:ext cx="7812322" cy="4092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ts val="2400"/>
              </a:lnSpc>
              <a:spcBef>
                <a:spcPts val="1100"/>
              </a:spcBef>
              <a:buNone/>
              <a:defRPr sz="2200" i="1" kern="120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r>
              <a:rPr lang="pt-BR" sz="3200" i="0" dirty="0">
                <a:solidFill>
                  <a:srgbClr val="EA288C"/>
                </a:solidFill>
                <a:latin typeface="Simplon Oi Headline"/>
                <a:cs typeface="Simplon Oi Headline"/>
              </a:rPr>
              <a:t>Visão geral – merges- GRUPO 1.2 </a:t>
            </a:r>
          </a:p>
          <a:p>
            <a:endParaRPr lang="pt-BR" sz="3200" i="0" dirty="0">
              <a:solidFill>
                <a:srgbClr val="EA288C"/>
              </a:solidFill>
              <a:latin typeface="Simplon Oi Headline"/>
              <a:cs typeface="Simplon Oi Headline"/>
            </a:endParaRPr>
          </a:p>
        </p:txBody>
      </p:sp>
      <p:cxnSp>
        <p:nvCxnSpPr>
          <p:cNvPr id="21" name="Conector reto 20"/>
          <p:cNvCxnSpPr>
            <a:stCxn id="34" idx="2"/>
            <a:endCxn id="29" idx="0"/>
          </p:cNvCxnSpPr>
          <p:nvPr/>
        </p:nvCxnSpPr>
        <p:spPr>
          <a:xfrm flipH="1">
            <a:off x="8123646" y="2704810"/>
            <a:ext cx="171125" cy="1050400"/>
          </a:xfrm>
          <a:prstGeom prst="line">
            <a:avLst/>
          </a:prstGeom>
          <a:ln w="9525" cmpd="sng">
            <a:solidFill>
              <a:srgbClr val="FF00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ela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890126"/>
              </p:ext>
            </p:extLst>
          </p:nvPr>
        </p:nvGraphicFramePr>
        <p:xfrm>
          <a:off x="3930994" y="850303"/>
          <a:ext cx="1360406" cy="2260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406"/>
              </a:tblGrid>
              <a:tr h="660722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kern="1200" dirty="0" smtClean="0">
                          <a:solidFill>
                            <a:schemeClr val="lt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[</a:t>
                      </a:r>
                      <a:r>
                        <a:rPr lang="pt-BR" sz="900" b="0" kern="1200" baseline="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OI TOTAL] OI TOTAL NA FIBRA - VENDA VIA LOJA, MIGRAÇÕES E COBRANÇA[21262]</a:t>
                      </a:r>
                      <a:endParaRPr lang="pt-BR" sz="900" b="0" kern="1200" baseline="0" dirty="0">
                        <a:solidFill>
                          <a:schemeClr val="bg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pt-BR" sz="900" b="0" baseline="0" dirty="0" smtClean="0">
                          <a:latin typeface="Simplon BP Regular" pitchFamily="2" charset="0"/>
                        </a:rPr>
                        <a:t>SINN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pt-BR" sz="900" b="0" dirty="0" smtClean="0">
                          <a:latin typeface="Simplon BP Regular" pitchFamily="2" charset="0"/>
                        </a:rPr>
                        <a:t>OI</a:t>
                      </a:r>
                      <a:r>
                        <a:rPr lang="pt-BR" sz="900" b="0" baseline="0" dirty="0" smtClean="0">
                          <a:latin typeface="Simplon BP Regular" pitchFamily="2" charset="0"/>
                        </a:rPr>
                        <a:t> VENDE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pt-BR" sz="900" b="0" dirty="0" smtClean="0">
                          <a:latin typeface="Simplon BP Regular" pitchFamily="2" charset="0"/>
                        </a:rPr>
                        <a:t>SIEBEL</a:t>
                      </a:r>
                      <a:r>
                        <a:rPr lang="pt-BR" sz="900" b="0" baseline="0" dirty="0" smtClean="0">
                          <a:latin typeface="Simplon BP Regular" pitchFamily="2" charset="0"/>
                        </a:rPr>
                        <a:t> 8</a:t>
                      </a:r>
                      <a:endParaRPr lang="pt-BR" sz="900" b="0" dirty="0" smtClean="0">
                        <a:latin typeface="Simplon BP Regular" pitchFamily="2" charset="0"/>
                      </a:endParaR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pt-BR" sz="900" b="0" dirty="0" smtClean="0">
                          <a:latin typeface="Simplon BP Regular" pitchFamily="2" charset="0"/>
                        </a:rPr>
                        <a:t>SOA 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pt-BR" sz="900" b="0" dirty="0" smtClean="0">
                          <a:latin typeface="Simplon BP Regular" pitchFamily="2" charset="0"/>
                        </a:rPr>
                        <a:t>ARBOR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pt-BR" sz="900" b="0" dirty="0" smtClean="0">
                          <a:latin typeface="Simplon BP Regular" pitchFamily="2" charset="0"/>
                        </a:rPr>
                        <a:t>OM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pt-BR" sz="900" b="0" dirty="0" smtClean="0">
                          <a:latin typeface="Simplon BP Regular" pitchFamily="2" charset="0"/>
                        </a:rPr>
                        <a:t>SIEBEL 6.3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9" name="Tabela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199211"/>
              </p:ext>
            </p:extLst>
          </p:nvPr>
        </p:nvGraphicFramePr>
        <p:xfrm>
          <a:off x="7428991" y="3755210"/>
          <a:ext cx="1389310" cy="1182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310"/>
              </a:tblGrid>
              <a:tr h="694492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kern="120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[OI TOTAL FIBRA] DISPONIBILIZAR NOVOS PLANOS E PACOTES PARA O PRODUTO IPTV[20122]</a:t>
                      </a:r>
                      <a:endParaRPr lang="pt-BR" sz="900" b="0" kern="1200" dirty="0">
                        <a:solidFill>
                          <a:schemeClr val="bg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43836">
                <a:tc>
                  <a:txBody>
                    <a:bodyPr/>
                    <a:lstStyle/>
                    <a:p>
                      <a:r>
                        <a:rPr lang="pt-BR" sz="900" b="0" dirty="0" smtClean="0">
                          <a:latin typeface="Simplon BP Regular" pitchFamily="2" charset="0"/>
                        </a:rPr>
                        <a:t>OI</a:t>
                      </a:r>
                      <a:r>
                        <a:rPr lang="pt-BR" sz="900" b="0" baseline="0" dirty="0" smtClean="0">
                          <a:latin typeface="Simplon BP Regular" pitchFamily="2" charset="0"/>
                        </a:rPr>
                        <a:t> VENDE</a:t>
                      </a:r>
                      <a:endParaRPr lang="pt-BR" sz="900" b="0" dirty="0" smtClean="0">
                        <a:latin typeface="Simplon BP Regular" pitchFamily="2" charset="0"/>
                      </a:endParaRPr>
                    </a:p>
                  </a:txBody>
                  <a:tcPr/>
                </a:tc>
              </a:tr>
              <a:tr h="243836">
                <a:tc>
                  <a:txBody>
                    <a:bodyPr/>
                    <a:lstStyle/>
                    <a:p>
                      <a:r>
                        <a:rPr lang="pt-BR" sz="900" b="0" dirty="0" smtClean="0">
                          <a:latin typeface="Simplon BP Regular" pitchFamily="2" charset="0"/>
                        </a:rPr>
                        <a:t>SIEBEL</a:t>
                      </a:r>
                      <a:r>
                        <a:rPr lang="pt-BR" sz="900" b="0" baseline="0" dirty="0" smtClean="0">
                          <a:latin typeface="Simplon BP Regular" pitchFamily="2" charset="0"/>
                        </a:rPr>
                        <a:t> 8</a:t>
                      </a:r>
                      <a:endParaRPr lang="pt-BR" sz="900" b="0" dirty="0" smtClean="0">
                        <a:latin typeface="Simplon BP Regular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3" name="Conector reto 32"/>
          <p:cNvCxnSpPr>
            <a:stCxn id="24" idx="3"/>
            <a:endCxn id="29" idx="0"/>
          </p:cNvCxnSpPr>
          <p:nvPr/>
        </p:nvCxnSpPr>
        <p:spPr>
          <a:xfrm>
            <a:off x="5291400" y="1980764"/>
            <a:ext cx="2832246" cy="1774446"/>
          </a:xfrm>
          <a:prstGeom prst="line">
            <a:avLst/>
          </a:prstGeom>
          <a:ln w="9525" cmpd="sng">
            <a:solidFill>
              <a:srgbClr val="FF00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e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919491"/>
              </p:ext>
            </p:extLst>
          </p:nvPr>
        </p:nvGraphicFramePr>
        <p:xfrm>
          <a:off x="7685423" y="1952189"/>
          <a:ext cx="1218697" cy="752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697"/>
              </a:tblGrid>
              <a:tr h="339012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kern="120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VOIP/ FTTH - MELHORIAS URA[11252]</a:t>
                      </a:r>
                      <a:endParaRPr lang="pt-BR" sz="900" b="0" kern="1200" dirty="0">
                        <a:solidFill>
                          <a:schemeClr val="bg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413609">
                <a:tc>
                  <a:txBody>
                    <a:bodyPr/>
                    <a:lstStyle/>
                    <a:p>
                      <a:r>
                        <a:rPr lang="pt-BR" sz="900" b="0" dirty="0" smtClean="0">
                          <a:latin typeface="Simplon BP Regular" pitchFamily="2" charset="0"/>
                        </a:rPr>
                        <a:t>SIEBEL 8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6" name="Conector reto 35"/>
          <p:cNvCxnSpPr>
            <a:stCxn id="24" idx="3"/>
            <a:endCxn id="34" idx="1"/>
          </p:cNvCxnSpPr>
          <p:nvPr/>
        </p:nvCxnSpPr>
        <p:spPr>
          <a:xfrm>
            <a:off x="5291400" y="1980764"/>
            <a:ext cx="2394023" cy="347735"/>
          </a:xfrm>
          <a:prstGeom prst="line">
            <a:avLst/>
          </a:prstGeom>
          <a:ln w="9525" cmpd="sng">
            <a:solidFill>
              <a:srgbClr val="FF00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Tabela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094655"/>
              </p:ext>
            </p:extLst>
          </p:nvPr>
        </p:nvGraphicFramePr>
        <p:xfrm>
          <a:off x="7149116" y="984783"/>
          <a:ext cx="1218697" cy="735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697"/>
              </a:tblGrid>
              <a:tr h="423059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kern="120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VOIP/ FTTH - MELHORIAS URA[11253]</a:t>
                      </a:r>
                      <a:endParaRPr lang="pt-BR" sz="900" b="0" kern="1200" dirty="0">
                        <a:solidFill>
                          <a:schemeClr val="bg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312503">
                <a:tc>
                  <a:txBody>
                    <a:bodyPr/>
                    <a:lstStyle/>
                    <a:p>
                      <a:r>
                        <a:rPr lang="pt-BR" sz="900" b="0" dirty="0" smtClean="0">
                          <a:latin typeface="Simplon BP Regular" pitchFamily="2" charset="0"/>
                        </a:rPr>
                        <a:t>SIEBEL 8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0" name="Conector reto 39"/>
          <p:cNvCxnSpPr>
            <a:stCxn id="24" idx="3"/>
          </p:cNvCxnSpPr>
          <p:nvPr/>
        </p:nvCxnSpPr>
        <p:spPr>
          <a:xfrm flipV="1">
            <a:off x="5291400" y="1548136"/>
            <a:ext cx="1857716" cy="432628"/>
          </a:xfrm>
          <a:prstGeom prst="line">
            <a:avLst/>
          </a:prstGeom>
          <a:ln w="9525" cmpd="sng">
            <a:solidFill>
              <a:srgbClr val="FF00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Tabela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08534"/>
              </p:ext>
            </p:extLst>
          </p:nvPr>
        </p:nvGraphicFramePr>
        <p:xfrm>
          <a:off x="1907704" y="850303"/>
          <a:ext cx="1537088" cy="968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7088"/>
              </a:tblGrid>
              <a:tr h="55261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kern="120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SUB- Adequação de portfólio da Móvel - Varejo - Pós Pago</a:t>
                      </a:r>
                      <a:r>
                        <a:rPr lang="pt-BR" sz="900" b="0" kern="1200" baseline="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 [21768]</a:t>
                      </a:r>
                      <a:endParaRPr lang="pt-BR" sz="900" b="0" kern="1200" dirty="0">
                        <a:solidFill>
                          <a:schemeClr val="bg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76886">
                <a:tc>
                  <a:txBody>
                    <a:bodyPr/>
                    <a:lstStyle/>
                    <a:p>
                      <a:r>
                        <a:rPr lang="pt-BR" sz="900" b="0" dirty="0" smtClean="0">
                          <a:latin typeface="Simplon BP Regular" pitchFamily="2" charset="0"/>
                        </a:rPr>
                        <a:t>SIEBEL 6.3</a:t>
                      </a:r>
                    </a:p>
                  </a:txBody>
                  <a:tcPr/>
                </a:tc>
              </a:tr>
              <a:tr h="270935">
                <a:tc>
                  <a:txBody>
                    <a:bodyPr/>
                    <a:lstStyle/>
                    <a:p>
                      <a:r>
                        <a:rPr lang="pt-BR" sz="900" b="0" dirty="0" smtClean="0">
                          <a:latin typeface="Simplon BP Regular" pitchFamily="2" charset="0"/>
                        </a:rPr>
                        <a:t>SIEBEL </a:t>
                      </a:r>
                      <a:r>
                        <a:rPr lang="pt-BR" sz="900" b="0" dirty="0" smtClean="0">
                          <a:latin typeface="Simplon BP Regular" pitchFamily="2" charset="0"/>
                        </a:rPr>
                        <a:t>8 </a:t>
                      </a:r>
                      <a:endParaRPr lang="pt-BR" sz="900" b="0" dirty="0" smtClean="0">
                        <a:latin typeface="Simplon BP Regular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4" name="Conector reto 43"/>
          <p:cNvCxnSpPr>
            <a:stCxn id="43" idx="3"/>
            <a:endCxn id="24" idx="1"/>
          </p:cNvCxnSpPr>
          <p:nvPr/>
        </p:nvCxnSpPr>
        <p:spPr>
          <a:xfrm>
            <a:off x="3444792" y="1334716"/>
            <a:ext cx="486202" cy="646048"/>
          </a:xfrm>
          <a:prstGeom prst="line">
            <a:avLst/>
          </a:prstGeom>
          <a:ln w="9525" cmpd="sng">
            <a:solidFill>
              <a:srgbClr val="FF00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ela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080077"/>
              </p:ext>
            </p:extLst>
          </p:nvPr>
        </p:nvGraphicFramePr>
        <p:xfrm>
          <a:off x="4033201" y="4038037"/>
          <a:ext cx="1611537" cy="1028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537"/>
              </a:tblGrid>
              <a:tr h="519926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kern="120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VOIP/ FTTH - NOVOS PLANOS/BUNDLES/DESCONTOS ROLLOUT </a:t>
                      </a:r>
                      <a:r>
                        <a:rPr lang="pt-BR" sz="900" b="0" kern="1200" baseline="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[14217]</a:t>
                      </a:r>
                      <a:endParaRPr lang="pt-BR" sz="900" b="0" kern="1200" dirty="0">
                        <a:solidFill>
                          <a:schemeClr val="bg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54387">
                <a:tc>
                  <a:txBody>
                    <a:bodyPr/>
                    <a:lstStyle/>
                    <a:p>
                      <a:r>
                        <a:rPr lang="pt-BR" sz="900" b="0" dirty="0" smtClean="0">
                          <a:latin typeface="Simplon BP Regular" pitchFamily="2" charset="0"/>
                        </a:rPr>
                        <a:t>SOA</a:t>
                      </a:r>
                    </a:p>
                  </a:txBody>
                  <a:tcPr/>
                </a:tc>
              </a:tr>
              <a:tr h="254387">
                <a:tc>
                  <a:txBody>
                    <a:bodyPr/>
                    <a:lstStyle/>
                    <a:p>
                      <a:r>
                        <a:rPr lang="pt-BR" sz="900" b="0" dirty="0" smtClean="0">
                          <a:latin typeface="Simplon BP Regular" pitchFamily="2" charset="0"/>
                        </a:rPr>
                        <a:t>OM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1" name="Tabela 2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470290"/>
              </p:ext>
            </p:extLst>
          </p:nvPr>
        </p:nvGraphicFramePr>
        <p:xfrm>
          <a:off x="5437000" y="2955905"/>
          <a:ext cx="1360406" cy="811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406"/>
              </a:tblGrid>
              <a:tr h="353868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kern="120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WFM FASE 2 - FIBRA ALONE [14008]</a:t>
                      </a:r>
                      <a:endParaRPr lang="pt-BR" sz="900" b="0" kern="1200" dirty="0">
                        <a:solidFill>
                          <a:schemeClr val="bg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/>
                      <a:r>
                        <a:rPr lang="pt-BR" sz="900" b="0" dirty="0" smtClean="0">
                          <a:latin typeface="Simplon BP Regular" pitchFamily="2" charset="0"/>
                        </a:rPr>
                        <a:t>SOA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l"/>
                      <a:r>
                        <a:rPr lang="pt-BR" sz="900" b="0" dirty="0" smtClean="0">
                          <a:latin typeface="Simplon BP Regular" pitchFamily="2" charset="0"/>
                        </a:rPr>
                        <a:t>OM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43" name="Conector reto 242"/>
          <p:cNvCxnSpPr>
            <a:stCxn id="48" idx="0"/>
            <a:endCxn id="241" idx="2"/>
          </p:cNvCxnSpPr>
          <p:nvPr/>
        </p:nvCxnSpPr>
        <p:spPr>
          <a:xfrm flipV="1">
            <a:off x="4838969" y="3766973"/>
            <a:ext cx="1278234" cy="271064"/>
          </a:xfrm>
          <a:prstGeom prst="line">
            <a:avLst/>
          </a:prstGeom>
          <a:ln w="9525" cmpd="sng">
            <a:solidFill>
              <a:srgbClr val="FF00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Conector reto 287"/>
          <p:cNvCxnSpPr>
            <a:stCxn id="241" idx="0"/>
            <a:endCxn id="24" idx="3"/>
          </p:cNvCxnSpPr>
          <p:nvPr/>
        </p:nvCxnSpPr>
        <p:spPr>
          <a:xfrm flipH="1" flipV="1">
            <a:off x="5291400" y="1980764"/>
            <a:ext cx="825803" cy="975141"/>
          </a:xfrm>
          <a:prstGeom prst="line">
            <a:avLst/>
          </a:prstGeom>
          <a:ln w="9525" cmpd="sng">
            <a:solidFill>
              <a:srgbClr val="FF00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9" name="Tabela 2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586711"/>
              </p:ext>
            </p:extLst>
          </p:nvPr>
        </p:nvGraphicFramePr>
        <p:xfrm>
          <a:off x="5731874" y="4155926"/>
          <a:ext cx="1360406" cy="54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406"/>
              </a:tblGrid>
              <a:tr h="318700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kern="120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VOIP/FTTH - TROCA DE CPE [11255]</a:t>
                      </a:r>
                      <a:endParaRPr lang="pt-BR" sz="900" b="0" kern="1200" dirty="0">
                        <a:solidFill>
                          <a:schemeClr val="bg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/>
                      <a:r>
                        <a:rPr lang="pt-BR" sz="900" b="0" dirty="0" smtClean="0">
                          <a:latin typeface="Simplon BP Regular" pitchFamily="2" charset="0"/>
                        </a:rPr>
                        <a:t>OM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90" name="Conector reto 289"/>
          <p:cNvCxnSpPr>
            <a:stCxn id="289" idx="0"/>
            <a:endCxn id="241" idx="2"/>
          </p:cNvCxnSpPr>
          <p:nvPr/>
        </p:nvCxnSpPr>
        <p:spPr>
          <a:xfrm flipH="1" flipV="1">
            <a:off x="6117203" y="3766973"/>
            <a:ext cx="294874" cy="388953"/>
          </a:xfrm>
          <a:prstGeom prst="line">
            <a:avLst/>
          </a:prstGeom>
          <a:ln w="9525" cmpd="sng">
            <a:solidFill>
              <a:srgbClr val="FF00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ela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16561"/>
              </p:ext>
            </p:extLst>
          </p:nvPr>
        </p:nvGraphicFramePr>
        <p:xfrm>
          <a:off x="317812" y="850303"/>
          <a:ext cx="1360406" cy="4119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406"/>
              </a:tblGrid>
              <a:tr h="279383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kern="1200" baseline="0" dirty="0" smtClean="0">
                          <a:solidFill>
                            <a:schemeClr val="lt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Projetos SINN</a:t>
                      </a:r>
                      <a:endParaRPr lang="pt-BR" sz="900" b="0" kern="1200" baseline="0" dirty="0">
                        <a:solidFill>
                          <a:schemeClr val="bg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</a:rPr>
                        <a:t>REALIZAR ALTRERAÇÃO</a:t>
                      </a:r>
                      <a:r>
                        <a:rPr lang="pt-BR" sz="900" b="0" baseline="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</a:rPr>
                        <a:t> </a:t>
                      </a:r>
                      <a:r>
                        <a:rPr lang="pt-BR" sz="900" b="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</a:rPr>
                        <a:t>RECOLHIMENTO DE MPOSTOS/TRIBUTOS PARA CLIENTES OI TV </a:t>
                      </a:r>
                      <a:r>
                        <a:rPr lang="pt-BR" sz="900" b="0" kern="12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PRJ[1522] </a:t>
                      </a:r>
                      <a:endParaRPr lang="pt-BR" sz="900" b="0" baseline="0" dirty="0" smtClean="0">
                        <a:solidFill>
                          <a:schemeClr val="tx1"/>
                        </a:solidFill>
                        <a:latin typeface="Simplon BP Regular" pitchFamily="2" charset="0"/>
                      </a:endParaR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kern="12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SUB - DISPONIBILIZAR BIG BROTHER BRASIL 18 PARA CLIENTES OI TV[22719)</a:t>
                      </a:r>
                      <a:endParaRPr lang="pt-BR" sz="900" b="0" dirty="0" smtClean="0">
                        <a:solidFill>
                          <a:schemeClr val="tx1"/>
                        </a:solidFill>
                        <a:latin typeface="Simplon BP Regular" pitchFamily="2" charset="0"/>
                      </a:endParaR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kern="12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SUB - OI TV - POSSIBILITAR MIGRAÇÃO DE MODALIDADE DOS CLIENTES BRI DTH[18222)</a:t>
                      </a:r>
                      <a:endParaRPr lang="pt-BR" sz="900" b="0" dirty="0" smtClean="0">
                        <a:solidFill>
                          <a:schemeClr val="tx1"/>
                        </a:solidFill>
                        <a:latin typeface="Simplon BP Regular" pitchFamily="2" charset="0"/>
                      </a:endParaR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kern="12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SUB - PRÉ PAGO OI TV - VENDA DE PACOTES VIA CÓDIGO DE BARRAS[19110)</a:t>
                      </a:r>
                    </a:p>
                    <a:p>
                      <a:endParaRPr lang="pt-BR" sz="900" b="0" dirty="0" smtClean="0">
                        <a:solidFill>
                          <a:schemeClr val="tx1"/>
                        </a:solidFill>
                        <a:latin typeface="Simplon BP Regular" pitchFamily="2" charset="0"/>
                      </a:endParaR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kern="12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Oi Total  Pró-rata - Geração de Relatórios de Controle [15448]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kern="12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SUB - BMAIL FASE 2[17516]</a:t>
                      </a:r>
                      <a:endParaRPr lang="pt-BR" sz="900" b="0" dirty="0" smtClean="0">
                        <a:solidFill>
                          <a:schemeClr val="tx1"/>
                        </a:solidFill>
                        <a:latin typeface="Simplon BP Regular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0" name="Conector reto 59"/>
          <p:cNvCxnSpPr>
            <a:stCxn id="41" idx="3"/>
            <a:endCxn id="24" idx="1"/>
          </p:cNvCxnSpPr>
          <p:nvPr/>
        </p:nvCxnSpPr>
        <p:spPr>
          <a:xfrm flipV="1">
            <a:off x="1678218" y="1980764"/>
            <a:ext cx="2252776" cy="929470"/>
          </a:xfrm>
          <a:prstGeom prst="line">
            <a:avLst/>
          </a:prstGeom>
          <a:ln w="9525" cmpd="sng">
            <a:solidFill>
              <a:srgbClr val="FF00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9" name="Tabela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597465"/>
              </p:ext>
            </p:extLst>
          </p:nvPr>
        </p:nvGraphicFramePr>
        <p:xfrm>
          <a:off x="1907704" y="3526669"/>
          <a:ext cx="1625925" cy="656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925"/>
              </a:tblGrid>
              <a:tr h="418624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kern="1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[</a:t>
                      </a:r>
                      <a:r>
                        <a:rPr lang="pt-BR" sz="900" b="0" kern="120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MULTIPRODUTOS] VENDA DO OI TOTAL COM COBRANÇA DE TAD E THAB] [16913]</a:t>
                      </a:r>
                      <a:endParaRPr lang="pt-BR" sz="900" b="0" kern="1200" dirty="0">
                        <a:solidFill>
                          <a:schemeClr val="bg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38351">
                <a:tc>
                  <a:txBody>
                    <a:bodyPr/>
                    <a:lstStyle/>
                    <a:p>
                      <a:r>
                        <a:rPr lang="pt-BR" sz="900" b="0" dirty="0" smtClean="0">
                          <a:latin typeface="Simplon BP Regular" pitchFamily="2" charset="0"/>
                        </a:rPr>
                        <a:t>ARBOR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8" name="Conector reto 37"/>
          <p:cNvCxnSpPr>
            <a:stCxn id="48" idx="0"/>
            <a:endCxn id="24" idx="2"/>
          </p:cNvCxnSpPr>
          <p:nvPr/>
        </p:nvCxnSpPr>
        <p:spPr>
          <a:xfrm flipH="1" flipV="1">
            <a:off x="4611197" y="3111225"/>
            <a:ext cx="227772" cy="926812"/>
          </a:xfrm>
          <a:prstGeom prst="line">
            <a:avLst/>
          </a:prstGeom>
          <a:ln w="9525" cmpd="sng">
            <a:solidFill>
              <a:srgbClr val="FF00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>
            <a:stCxn id="79" idx="0"/>
            <a:endCxn id="24" idx="2"/>
          </p:cNvCxnSpPr>
          <p:nvPr/>
        </p:nvCxnSpPr>
        <p:spPr>
          <a:xfrm flipV="1">
            <a:off x="2720666" y="3111225"/>
            <a:ext cx="1890531" cy="415444"/>
          </a:xfrm>
          <a:prstGeom prst="line">
            <a:avLst/>
          </a:prstGeom>
          <a:ln w="9525" cmpd="sng">
            <a:solidFill>
              <a:srgbClr val="FF00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Elipse 50"/>
          <p:cNvSpPr/>
          <p:nvPr/>
        </p:nvSpPr>
        <p:spPr>
          <a:xfrm>
            <a:off x="393402" y="882212"/>
            <a:ext cx="195456" cy="205141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  <p:sp>
        <p:nvSpPr>
          <p:cNvPr id="52" name="Retângulo 51"/>
          <p:cNvSpPr/>
          <p:nvPr/>
        </p:nvSpPr>
        <p:spPr>
          <a:xfrm>
            <a:off x="2233093" y="4803998"/>
            <a:ext cx="1697901" cy="2154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plon BP Regular" pitchFamily="2" charset="0"/>
              </a:rPr>
              <a:t>Pertencem a outro grupo de Merge</a:t>
            </a:r>
          </a:p>
        </p:txBody>
      </p:sp>
      <p:sp>
        <p:nvSpPr>
          <p:cNvPr id="53" name="Elipse 52"/>
          <p:cNvSpPr/>
          <p:nvPr/>
        </p:nvSpPr>
        <p:spPr>
          <a:xfrm>
            <a:off x="1979712" y="4814153"/>
            <a:ext cx="195456" cy="205141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406120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647091"/>
              </p:ext>
            </p:extLst>
          </p:nvPr>
        </p:nvGraphicFramePr>
        <p:xfrm>
          <a:off x="932025" y="4071296"/>
          <a:ext cx="1360406" cy="634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406"/>
              </a:tblGrid>
              <a:tr h="40574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kern="120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SUB - BMAIL FASE 2[17516)</a:t>
                      </a:r>
                      <a:endParaRPr lang="pt-BR" sz="900" b="0" kern="1200" dirty="0">
                        <a:solidFill>
                          <a:schemeClr val="bg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pt-BR" sz="900" b="0" dirty="0" smtClean="0">
                          <a:latin typeface="Simplon BP Regular" pitchFamily="2" charset="0"/>
                        </a:rPr>
                        <a:t>SIEBEL 6.3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Título 1"/>
          <p:cNvSpPr txBox="1">
            <a:spLocks/>
          </p:cNvSpPr>
          <p:nvPr/>
        </p:nvSpPr>
        <p:spPr>
          <a:xfrm>
            <a:off x="482451" y="218475"/>
            <a:ext cx="7812322" cy="4092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ts val="2400"/>
              </a:lnSpc>
              <a:spcBef>
                <a:spcPts val="1100"/>
              </a:spcBef>
              <a:buNone/>
              <a:defRPr sz="2200" i="1" kern="120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r>
              <a:rPr lang="pt-BR" sz="3200" i="0" dirty="0">
                <a:solidFill>
                  <a:srgbClr val="EA288C"/>
                </a:solidFill>
                <a:latin typeface="Simplon Oi Headline"/>
                <a:cs typeface="Simplon Oi Headline"/>
              </a:rPr>
              <a:t>Visão geral – merges- GRUPO </a:t>
            </a:r>
            <a:r>
              <a:rPr lang="pt-BR" sz="3200" i="0" dirty="0" smtClean="0">
                <a:solidFill>
                  <a:srgbClr val="EA288C"/>
                </a:solidFill>
                <a:latin typeface="Simplon Oi Headline"/>
                <a:cs typeface="Simplon Oi Headline"/>
              </a:rPr>
              <a:t>1.3 </a:t>
            </a:r>
            <a:endParaRPr lang="pt-BR" sz="3200" i="0" dirty="0">
              <a:solidFill>
                <a:srgbClr val="EA288C"/>
              </a:solidFill>
              <a:latin typeface="Simplon Oi Headline"/>
              <a:cs typeface="Simplon Oi Headline"/>
            </a:endParaRPr>
          </a:p>
          <a:p>
            <a:endParaRPr lang="pt-BR" sz="3200" i="0" dirty="0">
              <a:solidFill>
                <a:srgbClr val="EA288C"/>
              </a:solidFill>
              <a:latin typeface="Simplon Oi Headline"/>
              <a:cs typeface="Simplon Oi Headline"/>
            </a:endParaRPr>
          </a:p>
          <a:p>
            <a:r>
              <a:rPr lang="pt-BR" sz="3200" i="0" dirty="0" smtClean="0">
                <a:solidFill>
                  <a:srgbClr val="EA288C"/>
                </a:solidFill>
                <a:latin typeface="Simplon Oi Headline"/>
                <a:cs typeface="Simplon Oi Headline"/>
              </a:rPr>
              <a:t>Vis </a:t>
            </a:r>
            <a:endParaRPr lang="pt-BR" sz="3200" i="0" dirty="0">
              <a:solidFill>
                <a:srgbClr val="EA288C"/>
              </a:solidFill>
              <a:latin typeface="Simplon Oi Headline"/>
              <a:cs typeface="Simplon Oi Headline"/>
            </a:endParaRPr>
          </a:p>
        </p:txBody>
      </p:sp>
      <p:graphicFrame>
        <p:nvGraphicFramePr>
          <p:cNvPr id="87" name="Tabela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172731"/>
              </p:ext>
            </p:extLst>
          </p:nvPr>
        </p:nvGraphicFramePr>
        <p:xfrm>
          <a:off x="25759" y="2682036"/>
          <a:ext cx="1399703" cy="911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703"/>
              </a:tblGrid>
              <a:tr h="421005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kern="1200" dirty="0" smtClean="0">
                          <a:solidFill>
                            <a:schemeClr val="lt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[</a:t>
                      </a:r>
                      <a:r>
                        <a:rPr lang="pt-BR" sz="900" b="0" kern="120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MULTIPRODUTOS] - NOVO BUNDLE FIXO + PREPAGO (NOVO BUNDLE)[16882]</a:t>
                      </a:r>
                      <a:endParaRPr lang="pt-BR" sz="900" b="0" kern="1200" dirty="0">
                        <a:solidFill>
                          <a:schemeClr val="bg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45056">
                <a:tc>
                  <a:txBody>
                    <a:bodyPr/>
                    <a:lstStyle/>
                    <a:p>
                      <a:r>
                        <a:rPr lang="pt-BR" sz="900" b="0" dirty="0" smtClean="0">
                          <a:latin typeface="Simplon BP Regular" pitchFamily="2" charset="0"/>
                        </a:rPr>
                        <a:t>SIEBEL 6.3</a:t>
                      </a:r>
                    </a:p>
                  </a:txBody>
                  <a:tcPr/>
                </a:tc>
              </a:tr>
              <a:tr h="245056">
                <a:tc>
                  <a:txBody>
                    <a:bodyPr/>
                    <a:lstStyle/>
                    <a:p>
                      <a:r>
                        <a:rPr lang="pt-BR" sz="900" b="0" dirty="0" smtClean="0">
                          <a:latin typeface="Simplon BP Regular" pitchFamily="2" charset="0"/>
                        </a:rPr>
                        <a:t>SIEBEL</a:t>
                      </a:r>
                      <a:r>
                        <a:rPr lang="pt-BR" sz="900" b="0" baseline="0" dirty="0" smtClean="0">
                          <a:latin typeface="Simplon BP Regular" pitchFamily="2" charset="0"/>
                        </a:rPr>
                        <a:t> 8</a:t>
                      </a:r>
                      <a:endParaRPr lang="pt-BR" sz="900" b="0" dirty="0" smtClean="0">
                        <a:latin typeface="Simplon BP Regular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9" name="Tabela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130038"/>
              </p:ext>
            </p:extLst>
          </p:nvPr>
        </p:nvGraphicFramePr>
        <p:xfrm>
          <a:off x="2787240" y="1111557"/>
          <a:ext cx="1224233" cy="878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233"/>
              </a:tblGrid>
              <a:tr h="421005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kern="120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TRATAMENTO DA THAB DOS PRODUTOS NA CONTA FINAL[19237]</a:t>
                      </a:r>
                      <a:endParaRPr lang="pt-BR" sz="900" b="0" kern="1200" dirty="0">
                        <a:solidFill>
                          <a:schemeClr val="bg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/>
                      <a:r>
                        <a:rPr lang="pt-BR" sz="900" b="0" dirty="0" smtClean="0">
                          <a:latin typeface="Simplon BP Regular" pitchFamily="2" charset="0"/>
                        </a:rPr>
                        <a:t>SIEBEL 6.3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l"/>
                      <a:r>
                        <a:rPr lang="pt-BR" sz="900" b="0" dirty="0" smtClean="0">
                          <a:latin typeface="Simplon BP Regular" pitchFamily="2" charset="0"/>
                        </a:rPr>
                        <a:t>ARBOR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3" name="Tabela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27075"/>
              </p:ext>
            </p:extLst>
          </p:nvPr>
        </p:nvGraphicFramePr>
        <p:xfrm>
          <a:off x="75140" y="991063"/>
          <a:ext cx="1537088" cy="968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7088"/>
              </a:tblGrid>
              <a:tr h="421005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kern="120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SUB- Adequação de portfólio da Móvel - Varejo - Pós Pago</a:t>
                      </a:r>
                      <a:r>
                        <a:rPr lang="pt-BR" sz="900" b="0" kern="1200" baseline="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 [21768]</a:t>
                      </a:r>
                      <a:endParaRPr lang="pt-BR" sz="900" b="0" kern="1200" dirty="0">
                        <a:solidFill>
                          <a:schemeClr val="bg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76886">
                <a:tc>
                  <a:txBody>
                    <a:bodyPr/>
                    <a:lstStyle/>
                    <a:p>
                      <a:r>
                        <a:rPr lang="pt-BR" sz="900" b="0" dirty="0" smtClean="0">
                          <a:latin typeface="Simplon BP Regular" pitchFamily="2" charset="0"/>
                        </a:rPr>
                        <a:t>SIEBEL 6.3</a:t>
                      </a:r>
                    </a:p>
                  </a:txBody>
                  <a:tcPr/>
                </a:tc>
              </a:tr>
              <a:tr h="270935">
                <a:tc>
                  <a:txBody>
                    <a:bodyPr/>
                    <a:lstStyle/>
                    <a:p>
                      <a:r>
                        <a:rPr lang="pt-BR" sz="900" b="0" dirty="0" smtClean="0">
                          <a:latin typeface="Simplon BP Regular" pitchFamily="2" charset="0"/>
                        </a:rPr>
                        <a:t>SIEBEL 8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2" name="Conector reto 61"/>
          <p:cNvCxnSpPr>
            <a:stCxn id="43" idx="2"/>
            <a:endCxn id="87" idx="0"/>
          </p:cNvCxnSpPr>
          <p:nvPr/>
        </p:nvCxnSpPr>
        <p:spPr>
          <a:xfrm flipH="1">
            <a:off x="725610" y="1959889"/>
            <a:ext cx="118074" cy="722147"/>
          </a:xfrm>
          <a:prstGeom prst="line">
            <a:avLst/>
          </a:prstGeom>
          <a:ln w="9525" cmpd="sng">
            <a:solidFill>
              <a:srgbClr val="FF00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Conector reto 222"/>
          <p:cNvCxnSpPr>
            <a:stCxn id="2" idx="0"/>
            <a:endCxn id="43" idx="3"/>
          </p:cNvCxnSpPr>
          <p:nvPr/>
        </p:nvCxnSpPr>
        <p:spPr>
          <a:xfrm flipV="1">
            <a:off x="1612228" y="1475476"/>
            <a:ext cx="0" cy="2595820"/>
          </a:xfrm>
          <a:prstGeom prst="line">
            <a:avLst/>
          </a:prstGeom>
          <a:ln w="9525" cmpd="sng">
            <a:solidFill>
              <a:srgbClr val="FF00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0" name="Tabela 2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450421"/>
              </p:ext>
            </p:extLst>
          </p:nvPr>
        </p:nvGraphicFramePr>
        <p:xfrm>
          <a:off x="2250961" y="2767447"/>
          <a:ext cx="1625925" cy="1022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925"/>
              </a:tblGrid>
              <a:tr h="418624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kern="1200" dirty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[</a:t>
                      </a:r>
                      <a:r>
                        <a:rPr lang="pt-BR" sz="900" b="0" kern="120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MULTIPRODUTOS] VENDA DO OI TOTAL COM COBRANÇA DE TAD E THAB] [16913]</a:t>
                      </a:r>
                      <a:endParaRPr lang="pt-BR" sz="900" b="0" kern="1200" dirty="0">
                        <a:solidFill>
                          <a:schemeClr val="bg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dirty="0" smtClean="0">
                          <a:latin typeface="Simplon BP Regular" pitchFamily="2" charset="0"/>
                        </a:rPr>
                        <a:t>SIEBEL 6.3</a:t>
                      </a:r>
                    </a:p>
                    <a:p>
                      <a:pPr algn="l"/>
                      <a:endParaRPr lang="pt-BR" sz="900" b="0" dirty="0" smtClean="0">
                        <a:latin typeface="Simplon BP Regular" pitchFamily="2" charset="0"/>
                      </a:endParaRPr>
                    </a:p>
                  </a:txBody>
                  <a:tcPr/>
                </a:tc>
              </a:tr>
              <a:tr h="238351">
                <a:tc>
                  <a:txBody>
                    <a:bodyPr/>
                    <a:lstStyle/>
                    <a:p>
                      <a:r>
                        <a:rPr lang="pt-BR" sz="900" b="0" dirty="0" smtClean="0">
                          <a:latin typeface="Simplon BP Regular" pitchFamily="2" charset="0"/>
                        </a:rPr>
                        <a:t>ARBOR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0" name="Conector reto 49"/>
          <p:cNvCxnSpPr>
            <a:stCxn id="39" idx="2"/>
            <a:endCxn id="260" idx="0"/>
          </p:cNvCxnSpPr>
          <p:nvPr/>
        </p:nvCxnSpPr>
        <p:spPr>
          <a:xfrm flipH="1">
            <a:off x="3063923" y="1989762"/>
            <a:ext cx="335433" cy="777685"/>
          </a:xfrm>
          <a:prstGeom prst="line">
            <a:avLst/>
          </a:prstGeom>
          <a:ln w="9525" cmpd="sng">
            <a:solidFill>
              <a:srgbClr val="FF00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Conector reto 291"/>
          <p:cNvCxnSpPr>
            <a:stCxn id="43" idx="3"/>
            <a:endCxn id="39" idx="1"/>
          </p:cNvCxnSpPr>
          <p:nvPr/>
        </p:nvCxnSpPr>
        <p:spPr>
          <a:xfrm>
            <a:off x="1612228" y="1475476"/>
            <a:ext cx="1175012" cy="75183"/>
          </a:xfrm>
          <a:prstGeom prst="line">
            <a:avLst/>
          </a:prstGeom>
          <a:ln w="9525" cmpd="sng">
            <a:solidFill>
              <a:srgbClr val="FF00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91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6</a:t>
            </a:fld>
            <a:endParaRPr lang="pt-BR" dirty="0"/>
          </a:p>
        </p:txBody>
      </p:sp>
      <p:sp>
        <p:nvSpPr>
          <p:cNvPr id="35" name="Retângulo 34"/>
          <p:cNvSpPr/>
          <p:nvPr/>
        </p:nvSpPr>
        <p:spPr>
          <a:xfrm>
            <a:off x="4282352" y="4867781"/>
            <a:ext cx="42852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pt-BR" sz="900" dirty="0">
                <a:solidFill>
                  <a:srgbClr val="A02BFF"/>
                </a:solidFill>
                <a:latin typeface="Simplon BP Regular" pitchFamily="2" charset="0"/>
              </a:rPr>
              <a:t>(*) informação de merge sujeita a mudanças durante o ciclo de vida da Release</a:t>
            </a:r>
          </a:p>
        </p:txBody>
      </p:sp>
      <p:sp>
        <p:nvSpPr>
          <p:cNvPr id="39" name="Título 1"/>
          <p:cNvSpPr txBox="1">
            <a:spLocks/>
          </p:cNvSpPr>
          <p:nvPr/>
        </p:nvSpPr>
        <p:spPr>
          <a:xfrm>
            <a:off x="523959" y="152354"/>
            <a:ext cx="7920111" cy="43559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ts val="2400"/>
              </a:lnSpc>
              <a:spcBef>
                <a:spcPts val="1100"/>
              </a:spcBef>
              <a:buNone/>
              <a:defRPr sz="2200" i="1" kern="120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r>
              <a:rPr lang="pt-BR" sz="3200" i="0" dirty="0">
                <a:solidFill>
                  <a:srgbClr val="EA288C"/>
                </a:solidFill>
                <a:latin typeface="Simplon Oi Headline"/>
                <a:cs typeface="Simplon Oi Headline"/>
              </a:rPr>
              <a:t>Visão geral – merges- GRUPO 1.3</a:t>
            </a:r>
          </a:p>
        </p:txBody>
      </p:sp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022560"/>
              </p:ext>
            </p:extLst>
          </p:nvPr>
        </p:nvGraphicFramePr>
        <p:xfrm>
          <a:off x="487339" y="866357"/>
          <a:ext cx="149697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978"/>
              </a:tblGrid>
              <a:tr h="7772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</a:rPr>
                        <a:t>REALIZAR ALTRERAÇÃO</a:t>
                      </a:r>
                      <a:r>
                        <a:rPr lang="pt-BR" sz="900" b="0" baseline="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</a:rPr>
                        <a:t> </a:t>
                      </a:r>
                      <a:r>
                        <a:rPr lang="pt-BR" sz="900" b="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</a:rPr>
                        <a:t>RECOLHIMENTO DE MPOSTOS/TRIBUTOS PARA CLIENTES OI TV       </a:t>
                      </a:r>
                      <a:r>
                        <a:rPr lang="pt-BR" sz="900" b="0" kern="120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 [PRJ[1522]</a:t>
                      </a:r>
                      <a:endParaRPr lang="pt-BR" sz="900" b="0" dirty="0">
                        <a:solidFill>
                          <a:schemeClr val="bg1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dirty="0" smtClean="0">
                          <a:latin typeface="Simplon BP Regular" pitchFamily="2" charset="0"/>
                        </a:rPr>
                        <a:t>SINN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781922"/>
              </p:ext>
            </p:extLst>
          </p:nvPr>
        </p:nvGraphicFramePr>
        <p:xfrm>
          <a:off x="3501538" y="3849905"/>
          <a:ext cx="1493100" cy="797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100"/>
              </a:tblGrid>
              <a:tr h="535003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kern="120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Oi Total  Pró-rata - Geração de Relatórios de Controle [15448]</a:t>
                      </a:r>
                      <a:endParaRPr lang="pt-BR" sz="900" b="0" kern="1200" dirty="0">
                        <a:solidFill>
                          <a:schemeClr val="bg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6248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dirty="0" smtClean="0">
                          <a:latin typeface="Simplon BP Regular" pitchFamily="2" charset="0"/>
                        </a:rPr>
                        <a:t>STC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Retângulo 42"/>
          <p:cNvSpPr/>
          <p:nvPr/>
        </p:nvSpPr>
        <p:spPr>
          <a:xfrm>
            <a:off x="2687350" y="4871603"/>
            <a:ext cx="1697901" cy="2154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plon BP Regular" pitchFamily="2" charset="0"/>
              </a:rPr>
              <a:t>Pertencem a outro grupo de Merge</a:t>
            </a:r>
          </a:p>
        </p:txBody>
      </p:sp>
      <p:cxnSp>
        <p:nvCxnSpPr>
          <p:cNvPr id="56" name="Conector reto 55"/>
          <p:cNvCxnSpPr>
            <a:stCxn id="22" idx="3"/>
            <a:endCxn id="46" idx="1"/>
          </p:cNvCxnSpPr>
          <p:nvPr/>
        </p:nvCxnSpPr>
        <p:spPr>
          <a:xfrm>
            <a:off x="1984317" y="1369277"/>
            <a:ext cx="1077666" cy="0"/>
          </a:xfrm>
          <a:prstGeom prst="line">
            <a:avLst/>
          </a:prstGeom>
          <a:ln w="9525" cmpd="sng">
            <a:solidFill>
              <a:srgbClr val="FF00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/>
          <p:cNvCxnSpPr>
            <a:stCxn id="36" idx="2"/>
            <a:endCxn id="16" idx="1"/>
          </p:cNvCxnSpPr>
          <p:nvPr/>
        </p:nvCxnSpPr>
        <p:spPr>
          <a:xfrm>
            <a:off x="1141866" y="3179335"/>
            <a:ext cx="2359672" cy="1069313"/>
          </a:xfrm>
          <a:prstGeom prst="line">
            <a:avLst/>
          </a:prstGeom>
          <a:ln w="9525" cmpd="sng">
            <a:solidFill>
              <a:srgbClr val="FF00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to 72"/>
          <p:cNvCxnSpPr>
            <a:stCxn id="36" idx="0"/>
            <a:endCxn id="22" idx="2"/>
          </p:cNvCxnSpPr>
          <p:nvPr/>
        </p:nvCxnSpPr>
        <p:spPr>
          <a:xfrm flipV="1">
            <a:off x="1141866" y="1872197"/>
            <a:ext cx="93962" cy="653555"/>
          </a:xfrm>
          <a:prstGeom prst="line">
            <a:avLst/>
          </a:prstGeom>
          <a:ln w="9525" cmpd="sng">
            <a:solidFill>
              <a:srgbClr val="FF00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Tabela 35"/>
          <p:cNvGraphicFramePr>
            <a:graphicFrameLocks noGrp="1"/>
          </p:cNvGraphicFramePr>
          <p:nvPr>
            <p:extLst/>
          </p:nvPr>
        </p:nvGraphicFramePr>
        <p:xfrm>
          <a:off x="418691" y="2525752"/>
          <a:ext cx="1446350" cy="653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350"/>
              </a:tblGrid>
              <a:tr h="418049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kern="120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SUB - BMAIL FASE 2[17516)</a:t>
                      </a:r>
                      <a:endParaRPr lang="pt-BR" sz="900" b="0" kern="1200" dirty="0">
                        <a:solidFill>
                          <a:schemeClr val="bg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35534">
                <a:tc>
                  <a:txBody>
                    <a:bodyPr/>
                    <a:lstStyle/>
                    <a:p>
                      <a:r>
                        <a:rPr lang="pt-BR" sz="900" b="0" dirty="0" smtClean="0">
                          <a:latin typeface="Simplon BP Regular" pitchFamily="2" charset="0"/>
                        </a:rPr>
                        <a:t>SINN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8" name="Elipse 37"/>
          <p:cNvSpPr/>
          <p:nvPr/>
        </p:nvSpPr>
        <p:spPr>
          <a:xfrm>
            <a:off x="1669585" y="2703110"/>
            <a:ext cx="195456" cy="205141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  <p:graphicFrame>
        <p:nvGraphicFramePr>
          <p:cNvPr id="40" name="Tabela 39"/>
          <p:cNvGraphicFramePr>
            <a:graphicFrameLocks noGrp="1"/>
          </p:cNvGraphicFramePr>
          <p:nvPr>
            <p:extLst/>
          </p:nvPr>
        </p:nvGraphicFramePr>
        <p:xfrm>
          <a:off x="5919925" y="772254"/>
          <a:ext cx="1673461" cy="8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461"/>
              </a:tblGrid>
              <a:tr h="534963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kern="120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SUB - OI TV - POSSIBILITAR MIGRAÇÃO DE MODALIDADE DOS CLIENTES BRI DTH[18222)</a:t>
                      </a:r>
                      <a:endParaRPr lang="pt-BR" sz="900" b="0" kern="1200" dirty="0">
                        <a:solidFill>
                          <a:schemeClr val="bg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90477">
                <a:tc>
                  <a:txBody>
                    <a:bodyPr/>
                    <a:lstStyle/>
                    <a:p>
                      <a:r>
                        <a:rPr lang="pt-BR" sz="900" b="0" dirty="0" smtClean="0">
                          <a:latin typeface="Simplon BP Regular" pitchFamily="2" charset="0"/>
                        </a:rPr>
                        <a:t>SINN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4" name="Tabela 43"/>
          <p:cNvGraphicFramePr>
            <a:graphicFrameLocks noGrp="1"/>
          </p:cNvGraphicFramePr>
          <p:nvPr>
            <p:extLst/>
          </p:nvPr>
        </p:nvGraphicFramePr>
        <p:xfrm>
          <a:off x="6424962" y="2203817"/>
          <a:ext cx="1673461" cy="8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461"/>
              </a:tblGrid>
              <a:tr h="534963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kern="120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SUB - PRÉ PAGO OI TV - VENDA DE PACOTES VIA CÓDIGO DE BARRAS[19110)</a:t>
                      </a:r>
                      <a:endParaRPr lang="pt-BR" sz="900" b="0" kern="1200" dirty="0">
                        <a:solidFill>
                          <a:schemeClr val="bg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90477">
                <a:tc>
                  <a:txBody>
                    <a:bodyPr/>
                    <a:lstStyle/>
                    <a:p>
                      <a:r>
                        <a:rPr lang="pt-BR" sz="900" b="0" dirty="0" smtClean="0">
                          <a:latin typeface="Simplon BP Regular" pitchFamily="2" charset="0"/>
                        </a:rPr>
                        <a:t>SINN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6" name="Tabela 45"/>
          <p:cNvGraphicFramePr>
            <a:graphicFrameLocks noGrp="1"/>
          </p:cNvGraphicFramePr>
          <p:nvPr>
            <p:extLst/>
          </p:nvPr>
        </p:nvGraphicFramePr>
        <p:xfrm>
          <a:off x="3061983" y="997163"/>
          <a:ext cx="1682265" cy="744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2265"/>
              </a:tblGrid>
              <a:tr h="482330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kern="1200" dirty="0" smtClean="0">
                          <a:solidFill>
                            <a:schemeClr val="bg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SUB - DISPONIBILIZAR BIG BROTHER BRASIL 18 PARA CLIENTES OI TV[22719)</a:t>
                      </a:r>
                      <a:endParaRPr lang="pt-BR" sz="900" b="0" kern="1200" dirty="0">
                        <a:solidFill>
                          <a:schemeClr val="bg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61899">
                <a:tc>
                  <a:txBody>
                    <a:bodyPr/>
                    <a:lstStyle/>
                    <a:p>
                      <a:r>
                        <a:rPr lang="pt-BR" sz="900" b="0" dirty="0" smtClean="0">
                          <a:latin typeface="Simplon BP Regular" pitchFamily="2" charset="0"/>
                        </a:rPr>
                        <a:t>SINN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1" name="Conector reto 50"/>
          <p:cNvCxnSpPr>
            <a:stCxn id="16" idx="3"/>
            <a:endCxn id="44" idx="2"/>
          </p:cNvCxnSpPr>
          <p:nvPr/>
        </p:nvCxnSpPr>
        <p:spPr>
          <a:xfrm flipV="1">
            <a:off x="4994638" y="3029257"/>
            <a:ext cx="2267054" cy="1219391"/>
          </a:xfrm>
          <a:prstGeom prst="line">
            <a:avLst/>
          </a:prstGeom>
          <a:ln w="9525" cmpd="sng">
            <a:solidFill>
              <a:srgbClr val="FF00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/>
          <p:cNvCxnSpPr>
            <a:stCxn id="46" idx="3"/>
            <a:endCxn id="40" idx="1"/>
          </p:cNvCxnSpPr>
          <p:nvPr/>
        </p:nvCxnSpPr>
        <p:spPr>
          <a:xfrm flipV="1">
            <a:off x="4744248" y="1184973"/>
            <a:ext cx="1175677" cy="184304"/>
          </a:xfrm>
          <a:prstGeom prst="line">
            <a:avLst/>
          </a:prstGeom>
          <a:ln w="9525" cmpd="sng">
            <a:solidFill>
              <a:srgbClr val="FF00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/>
          <p:cNvCxnSpPr>
            <a:stCxn id="44" idx="0"/>
            <a:endCxn id="40" idx="2"/>
          </p:cNvCxnSpPr>
          <p:nvPr/>
        </p:nvCxnSpPr>
        <p:spPr>
          <a:xfrm flipH="1" flipV="1">
            <a:off x="6756655" y="1597694"/>
            <a:ext cx="505037" cy="606123"/>
          </a:xfrm>
          <a:prstGeom prst="line">
            <a:avLst/>
          </a:prstGeom>
          <a:ln w="9525" cmpd="sng">
            <a:solidFill>
              <a:srgbClr val="FF00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Elipse 23"/>
          <p:cNvSpPr/>
          <p:nvPr/>
        </p:nvSpPr>
        <p:spPr>
          <a:xfrm>
            <a:off x="2448363" y="4801775"/>
            <a:ext cx="288319" cy="28532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600" dirty="0"/>
          </a:p>
        </p:txBody>
      </p:sp>
      <p:sp>
        <p:nvSpPr>
          <p:cNvPr id="23" name="Botão de ação: Voltar ou Anterior 22">
            <a:hlinkClick r:id="rId2" action="ppaction://hlinksldjump" highlightClick="1"/>
          </p:cNvPr>
          <p:cNvSpPr/>
          <p:nvPr/>
        </p:nvSpPr>
        <p:spPr>
          <a:xfrm>
            <a:off x="8742156" y="4747334"/>
            <a:ext cx="372533" cy="396167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srgbClr val="FFFFFF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75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79512" y="51470"/>
            <a:ext cx="8856984" cy="472471"/>
          </a:xfrm>
        </p:spPr>
        <p:txBody>
          <a:bodyPr/>
          <a:lstStyle/>
          <a:p>
            <a:r>
              <a:rPr lang="pt-BR" sz="2800" i="0" dirty="0" smtClean="0">
                <a:solidFill>
                  <a:srgbClr val="EA288C"/>
                </a:solidFill>
                <a:latin typeface="Simplon Oi Headline"/>
                <a:cs typeface="Simplon Oi Headline"/>
              </a:rPr>
              <a:t>Resultado dos Quality gates</a:t>
            </a:r>
            <a:endParaRPr lang="pt-BR" sz="2800" i="0" dirty="0">
              <a:solidFill>
                <a:srgbClr val="EA288C"/>
              </a:solidFill>
              <a:latin typeface="Simplon Oi Headline"/>
              <a:cs typeface="Simplon Oi Headline"/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416781" y="4941870"/>
            <a:ext cx="5595380" cy="150133"/>
          </a:xfrm>
        </p:spPr>
        <p:txBody>
          <a:bodyPr/>
          <a:lstStyle/>
          <a:p>
            <a:r>
              <a:rPr lang="pt-BR" dirty="0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>
          <a:xfrm>
            <a:off x="8084005" y="4745421"/>
            <a:ext cx="442392" cy="215997"/>
          </a:xfr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7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7" name="Botão de ação: Avançar ou Próximo 6">
            <a:hlinkClick r:id="rId2" action="ppaction://hlinksldjump" highlightClick="1"/>
          </p:cNvPr>
          <p:cNvSpPr/>
          <p:nvPr/>
        </p:nvSpPr>
        <p:spPr>
          <a:xfrm rot="10800000">
            <a:off x="8763876" y="4727291"/>
            <a:ext cx="372533" cy="396167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640809" y="683960"/>
            <a:ext cx="3403224" cy="359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sz="2400" dirty="0" smtClean="0">
                <a:solidFill>
                  <a:srgbClr val="4D4D4D"/>
                </a:solidFill>
                <a:latin typeface="Simplon BP Regular" pitchFamily="2" charset="0"/>
                <a:cs typeface="Museo Sans 300"/>
              </a:rPr>
              <a:t>Reunião do dia 18/09</a:t>
            </a:r>
            <a:endParaRPr lang="pt-BR" sz="2400" dirty="0">
              <a:solidFill>
                <a:srgbClr val="4D4D4D"/>
              </a:solidFill>
              <a:latin typeface="Simplon BP Regular" pitchFamily="2" charset="0"/>
              <a:cs typeface="Museo Sans 30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348676" y="672947"/>
            <a:ext cx="3183764" cy="359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sz="2400" dirty="0" smtClean="0">
                <a:solidFill>
                  <a:srgbClr val="4D4D4D"/>
                </a:solidFill>
                <a:latin typeface="Simplon BP Regular" pitchFamily="2" charset="0"/>
                <a:cs typeface="Museo Sans 300"/>
              </a:rPr>
              <a:t>Atualização em 05/10</a:t>
            </a:r>
            <a:endParaRPr lang="pt-BR" sz="2400" dirty="0">
              <a:solidFill>
                <a:srgbClr val="4D4D4D"/>
              </a:solidFill>
              <a:latin typeface="Simplon BP Regular" pitchFamily="2" charset="0"/>
              <a:cs typeface="Museo Sans 300"/>
            </a:endParaRPr>
          </a:p>
        </p:txBody>
      </p:sp>
      <p:sp>
        <p:nvSpPr>
          <p:cNvPr id="20" name="Triângulo isósceles 19"/>
          <p:cNvSpPr/>
          <p:nvPr/>
        </p:nvSpPr>
        <p:spPr>
          <a:xfrm rot="5400000">
            <a:off x="3506500" y="3022108"/>
            <a:ext cx="2116744" cy="590319"/>
          </a:xfrm>
          <a:prstGeom prst="triangle">
            <a:avLst/>
          </a:prstGeom>
          <a:solidFill>
            <a:srgbClr val="EA28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736900" y="955824"/>
            <a:ext cx="36004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Simplon BP Regular"/>
                <a:cs typeface="Simplon BP Regular"/>
              </a:rPr>
              <a:t>47 projetos candidatados </a:t>
            </a:r>
            <a:endParaRPr lang="pt-BR" sz="1200" dirty="0">
              <a:solidFill>
                <a:srgbClr val="000000"/>
              </a:solidFill>
              <a:latin typeface="Simplon BP Regular"/>
              <a:cs typeface="Simplon BP Regular"/>
            </a:endParaRPr>
          </a:p>
          <a:p>
            <a:pPr>
              <a:spcAft>
                <a:spcPts val="0"/>
              </a:spcAft>
            </a:pPr>
            <a:r>
              <a:rPr lang="pt-BR" sz="1200" dirty="0" smtClean="0">
                <a:latin typeface="Simplon BP Regular"/>
                <a:cs typeface="Simplon BP Regular"/>
              </a:rPr>
              <a:t>             28 </a:t>
            </a:r>
            <a:r>
              <a:rPr lang="pt-BR" sz="1200" dirty="0">
                <a:latin typeface="Simplon BP Regular"/>
                <a:cs typeface="Simplon BP Regular"/>
              </a:rPr>
              <a:t>Projetos </a:t>
            </a:r>
            <a:r>
              <a:rPr lang="pt-BR" sz="1200" b="1" dirty="0">
                <a:latin typeface="Simplon BP Regular"/>
                <a:cs typeface="Simplon BP Regular"/>
              </a:rPr>
              <a:t>aderentes</a:t>
            </a:r>
            <a:r>
              <a:rPr lang="pt-BR" sz="1200" dirty="0">
                <a:latin typeface="Simplon BP Regular"/>
                <a:cs typeface="Simplon BP Regular"/>
              </a:rPr>
              <a:t> (59%)</a:t>
            </a:r>
          </a:p>
          <a:p>
            <a:pPr>
              <a:spcAft>
                <a:spcPts val="0"/>
              </a:spcAft>
            </a:pPr>
            <a:r>
              <a:rPr lang="pt-BR" sz="1200" dirty="0" smtClean="0">
                <a:latin typeface="Simplon BP Regular"/>
                <a:cs typeface="Simplon BP Regular"/>
              </a:rPr>
              <a:t>             19 </a:t>
            </a:r>
            <a:r>
              <a:rPr lang="pt-BR" sz="1200" dirty="0">
                <a:latin typeface="Simplon BP Regular"/>
                <a:cs typeface="Simplon BP Regular"/>
              </a:rPr>
              <a:t>Projetos </a:t>
            </a:r>
            <a:r>
              <a:rPr lang="pt-BR" sz="1200" b="1" dirty="0">
                <a:latin typeface="Simplon BP Regular"/>
                <a:cs typeface="Simplon BP Regular"/>
              </a:rPr>
              <a:t>não aderentes </a:t>
            </a:r>
            <a:r>
              <a:rPr lang="pt-BR" sz="1200" dirty="0">
                <a:latin typeface="Simplon BP Regular"/>
                <a:cs typeface="Simplon BP Regular"/>
              </a:rPr>
              <a:t>(40%) – meta 10%</a:t>
            </a:r>
          </a:p>
          <a:p>
            <a:pPr marL="557213" lvl="1" indent="-214313" defTabSz="457189">
              <a:buFont typeface="Wingdings" panose="05000000000000000000" pitchFamily="2" charset="2"/>
              <a:buChar char="§"/>
            </a:pPr>
            <a:r>
              <a:rPr lang="pt-BR" sz="1400" dirty="0" smtClean="0">
                <a:latin typeface="Simplon BP Regular"/>
                <a:cs typeface="Simplon BP Regular"/>
              </a:rPr>
              <a:t>08 </a:t>
            </a:r>
            <a:r>
              <a:rPr lang="pt-BR" sz="1400" dirty="0">
                <a:latin typeface="Simplon BP Regular"/>
                <a:cs typeface="Simplon BP Regular"/>
              </a:rPr>
              <a:t>com o cronograma em exceção</a:t>
            </a:r>
          </a:p>
          <a:p>
            <a:pPr marL="557213" lvl="1" indent="-214313" defTabSz="457189">
              <a:buFont typeface="Wingdings" panose="05000000000000000000" pitchFamily="2" charset="2"/>
              <a:buChar char="§"/>
            </a:pPr>
            <a:r>
              <a:rPr lang="pt-BR" sz="1400" dirty="0">
                <a:latin typeface="Simplon BP Regular"/>
                <a:cs typeface="Simplon BP Regular"/>
              </a:rPr>
              <a:t>12 </a:t>
            </a:r>
            <a:r>
              <a:rPr lang="pt-BR" sz="1400" b="1" dirty="0">
                <a:latin typeface="Simplon BP Regular"/>
                <a:cs typeface="Simplon BP Regular"/>
              </a:rPr>
              <a:t>não </a:t>
            </a:r>
            <a:r>
              <a:rPr lang="pt-BR" sz="1400" b="1" dirty="0" smtClean="0">
                <a:latin typeface="Simplon BP Regular"/>
                <a:cs typeface="Simplon BP Regular"/>
              </a:rPr>
              <a:t>aderentes</a:t>
            </a:r>
            <a:r>
              <a:rPr lang="pt-BR" sz="1200" dirty="0" smtClean="0">
                <a:solidFill>
                  <a:srgbClr val="000000"/>
                </a:solidFill>
                <a:latin typeface="Simplon BP Regular"/>
                <a:cs typeface="Simplon BP Regular"/>
              </a:rPr>
              <a:t/>
            </a:r>
            <a:br>
              <a:rPr lang="pt-BR" sz="1200" dirty="0" smtClean="0">
                <a:solidFill>
                  <a:srgbClr val="000000"/>
                </a:solidFill>
                <a:latin typeface="Simplon BP Regular"/>
                <a:cs typeface="Simplon BP Regular"/>
              </a:rPr>
            </a:br>
            <a:r>
              <a:rPr lang="pt-BR" sz="1200" dirty="0" smtClean="0">
                <a:solidFill>
                  <a:srgbClr val="000000"/>
                </a:solidFill>
                <a:latin typeface="Simplon BP Regular"/>
                <a:cs typeface="Simplon BP Regular"/>
              </a:rPr>
              <a:t>	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264796" y="1024307"/>
            <a:ext cx="3600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rgbClr val="000000"/>
                </a:solidFill>
                <a:latin typeface="Simplon BP Regular"/>
                <a:cs typeface="Simplon BP Regular"/>
              </a:rPr>
              <a:t>48 projetos candidatados </a:t>
            </a:r>
            <a:endParaRPr lang="pt-BR" sz="1200" dirty="0">
              <a:solidFill>
                <a:srgbClr val="000000"/>
              </a:solidFill>
              <a:latin typeface="Simplon BP Regular"/>
              <a:cs typeface="Simplon BP Regular"/>
            </a:endParaRPr>
          </a:p>
          <a:p>
            <a:pPr>
              <a:spcAft>
                <a:spcPts val="0"/>
              </a:spcAft>
            </a:pPr>
            <a:r>
              <a:rPr lang="pt-BR" sz="1200" dirty="0" smtClean="0">
                <a:latin typeface="Simplon BP Regular"/>
                <a:cs typeface="Simplon BP Regular"/>
              </a:rPr>
              <a:t>             35 </a:t>
            </a:r>
            <a:r>
              <a:rPr lang="pt-BR" sz="1200" dirty="0">
                <a:latin typeface="Simplon BP Regular"/>
                <a:cs typeface="Simplon BP Regular"/>
              </a:rPr>
              <a:t>Projetos </a:t>
            </a:r>
            <a:r>
              <a:rPr lang="pt-BR" sz="1200" b="1" dirty="0">
                <a:latin typeface="Simplon BP Regular"/>
                <a:cs typeface="Simplon BP Regular"/>
              </a:rPr>
              <a:t>aderentes</a:t>
            </a:r>
            <a:r>
              <a:rPr lang="pt-BR" sz="1200" dirty="0">
                <a:latin typeface="Simplon BP Regular"/>
                <a:cs typeface="Simplon BP Regular"/>
              </a:rPr>
              <a:t> </a:t>
            </a:r>
            <a:r>
              <a:rPr lang="pt-BR" sz="1200" dirty="0" smtClean="0">
                <a:latin typeface="Simplon BP Regular"/>
                <a:cs typeface="Simplon BP Regular"/>
              </a:rPr>
              <a:t>(72%)</a:t>
            </a:r>
            <a:endParaRPr lang="pt-BR" sz="1200" dirty="0">
              <a:latin typeface="Simplon BP Regular"/>
              <a:cs typeface="Simplon BP Regular"/>
            </a:endParaRPr>
          </a:p>
          <a:p>
            <a:pPr>
              <a:spcAft>
                <a:spcPts val="0"/>
              </a:spcAft>
            </a:pPr>
            <a:r>
              <a:rPr lang="pt-BR" sz="1200" dirty="0" smtClean="0">
                <a:latin typeface="Simplon BP Regular"/>
                <a:cs typeface="Simplon BP Regular"/>
              </a:rPr>
              <a:t>             13 </a:t>
            </a:r>
            <a:r>
              <a:rPr lang="pt-BR" sz="1200" dirty="0">
                <a:latin typeface="Simplon BP Regular"/>
                <a:cs typeface="Simplon BP Regular"/>
              </a:rPr>
              <a:t>Projetos </a:t>
            </a:r>
            <a:r>
              <a:rPr lang="pt-BR" sz="1200" b="1" dirty="0">
                <a:latin typeface="Simplon BP Regular"/>
                <a:cs typeface="Simplon BP Regular"/>
              </a:rPr>
              <a:t>não aderentes </a:t>
            </a:r>
            <a:r>
              <a:rPr lang="pt-BR" sz="1200" dirty="0" smtClean="0">
                <a:latin typeface="Simplon BP Regular"/>
                <a:cs typeface="Simplon BP Regular"/>
              </a:rPr>
              <a:t>(27%) </a:t>
            </a:r>
            <a:r>
              <a:rPr lang="pt-BR" sz="1200" dirty="0">
                <a:latin typeface="Simplon BP Regular"/>
                <a:cs typeface="Simplon BP Regular"/>
              </a:rPr>
              <a:t>– meta 10%</a:t>
            </a:r>
          </a:p>
          <a:p>
            <a:pPr marL="557213" lvl="1" indent="-214313" defTabSz="457189">
              <a:buFont typeface="Wingdings" panose="05000000000000000000" pitchFamily="2" charset="2"/>
              <a:buChar char="§"/>
            </a:pPr>
            <a:r>
              <a:rPr lang="pt-BR" sz="1400" dirty="0" smtClean="0">
                <a:latin typeface="Simplon BP Regular"/>
                <a:cs typeface="Simplon BP Regular"/>
              </a:rPr>
              <a:t>08 </a:t>
            </a:r>
            <a:r>
              <a:rPr lang="pt-BR" sz="1400" dirty="0">
                <a:latin typeface="Simplon BP Regular"/>
                <a:cs typeface="Simplon BP Regular"/>
              </a:rPr>
              <a:t>com o cronograma em </a:t>
            </a:r>
            <a:r>
              <a:rPr lang="pt-BR" sz="1400" dirty="0" smtClean="0">
                <a:latin typeface="Simplon BP Regular"/>
                <a:cs typeface="Simplon BP Regular"/>
              </a:rPr>
              <a:t>exceção</a:t>
            </a:r>
          </a:p>
          <a:p>
            <a:pPr marL="342900" lvl="1" defTabSz="457189"/>
            <a:r>
              <a:rPr lang="pt-BR" sz="1400" dirty="0">
                <a:latin typeface="Simplon BP Regular"/>
                <a:cs typeface="Simplon BP Regular"/>
              </a:rPr>
              <a:t> </a:t>
            </a:r>
            <a:r>
              <a:rPr lang="pt-BR" sz="1400" dirty="0" smtClean="0">
                <a:latin typeface="Simplon BP Regular"/>
                <a:cs typeface="Simplon BP Regular"/>
              </a:rPr>
              <a:t>        04 projetos já estão aderentes</a:t>
            </a:r>
            <a:endParaRPr lang="pt-BR" sz="1400" dirty="0">
              <a:latin typeface="Simplon BP Regular"/>
              <a:cs typeface="Simplon BP Regular"/>
            </a:endParaRPr>
          </a:p>
          <a:p>
            <a:pPr marL="557213" lvl="1" indent="-214313" defTabSz="457189">
              <a:buFont typeface="Wingdings" panose="05000000000000000000" pitchFamily="2" charset="2"/>
              <a:buChar char="§"/>
            </a:pPr>
            <a:r>
              <a:rPr lang="pt-BR" sz="1400" dirty="0" smtClean="0">
                <a:latin typeface="Simplon BP Regular"/>
                <a:cs typeface="Simplon BP Regular"/>
              </a:rPr>
              <a:t>09 </a:t>
            </a:r>
            <a:r>
              <a:rPr lang="pt-BR" sz="1400" b="1" dirty="0">
                <a:latin typeface="Simplon BP Regular"/>
                <a:cs typeface="Simplon BP Regular"/>
              </a:rPr>
              <a:t>não </a:t>
            </a:r>
            <a:r>
              <a:rPr lang="pt-BR" sz="1400" b="1" dirty="0" smtClean="0">
                <a:latin typeface="Simplon BP Regular"/>
                <a:cs typeface="Simplon BP Regular"/>
              </a:rPr>
              <a:t>aderentes</a:t>
            </a:r>
            <a:r>
              <a:rPr lang="pt-BR" sz="1200" dirty="0" smtClean="0">
                <a:solidFill>
                  <a:srgbClr val="000000"/>
                </a:solidFill>
                <a:latin typeface="Simplon BP Regular"/>
                <a:cs typeface="Simplon BP Regular"/>
              </a:rPr>
              <a:t/>
            </a:r>
            <a:br>
              <a:rPr lang="pt-BR" sz="1200" dirty="0" smtClean="0">
                <a:solidFill>
                  <a:srgbClr val="000000"/>
                </a:solidFill>
                <a:latin typeface="Simplon BP Regular"/>
                <a:cs typeface="Simplon BP Regular"/>
              </a:rPr>
            </a:br>
            <a:r>
              <a:rPr lang="pt-BR" sz="1200" dirty="0" smtClean="0">
                <a:solidFill>
                  <a:srgbClr val="000000"/>
                </a:solidFill>
                <a:latin typeface="Simplon BP Regular"/>
                <a:cs typeface="Simplon BP Regular"/>
              </a:rPr>
              <a:t>	</a:t>
            </a: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50" y="2343626"/>
            <a:ext cx="3153551" cy="269039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796" y="2348371"/>
            <a:ext cx="3142426" cy="268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0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79512" y="51470"/>
            <a:ext cx="8856984" cy="472471"/>
          </a:xfrm>
        </p:spPr>
        <p:txBody>
          <a:bodyPr/>
          <a:lstStyle/>
          <a:p>
            <a:r>
              <a:rPr lang="pt-BR" sz="2800" i="0" dirty="0" smtClean="0">
                <a:solidFill>
                  <a:srgbClr val="EA288C"/>
                </a:solidFill>
                <a:latin typeface="Simplon Oi Headline"/>
                <a:cs typeface="Simplon Oi Headline"/>
              </a:rPr>
              <a:t>Resultado dos Quality gates</a:t>
            </a:r>
            <a:endParaRPr lang="pt-BR" sz="2800" i="0" dirty="0">
              <a:solidFill>
                <a:srgbClr val="EA288C"/>
              </a:solidFill>
              <a:latin typeface="Simplon Oi Headline"/>
              <a:cs typeface="Simplon Oi Headline"/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416781" y="4941870"/>
            <a:ext cx="5595380" cy="150133"/>
          </a:xfrm>
        </p:spPr>
        <p:txBody>
          <a:bodyPr/>
          <a:lstStyle/>
          <a:p>
            <a:r>
              <a:rPr lang="pt-BR" dirty="0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>
          <a:xfrm>
            <a:off x="8084005" y="4745421"/>
            <a:ext cx="442392" cy="215997"/>
          </a:xfr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8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7" name="Botão de ação: Avançar ou Próximo 6">
            <a:hlinkClick r:id="rId2" action="ppaction://hlinksldjump" highlightClick="1"/>
          </p:cNvPr>
          <p:cNvSpPr/>
          <p:nvPr/>
        </p:nvSpPr>
        <p:spPr>
          <a:xfrm rot="10800000">
            <a:off x="8763876" y="4727291"/>
            <a:ext cx="372533" cy="396167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265866" y="552835"/>
            <a:ext cx="8770630" cy="282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189">
              <a:lnSpc>
                <a:spcPts val="1800"/>
              </a:lnSpc>
              <a:spcBef>
                <a:spcPts val="800"/>
              </a:spcBef>
            </a:pPr>
            <a:r>
              <a:rPr lang="pt-BR" sz="1400" dirty="0">
                <a:solidFill>
                  <a:srgbClr val="EA288C"/>
                </a:solidFill>
                <a:latin typeface="Simplon Oi Headline"/>
                <a:ea typeface="+mj-ea"/>
                <a:cs typeface="Simplon Oi Headline"/>
              </a:rPr>
              <a:t>GRAFICO </a:t>
            </a:r>
            <a:r>
              <a:rPr lang="pt-BR" sz="1400" dirty="0" smtClean="0">
                <a:solidFill>
                  <a:srgbClr val="EA288C"/>
                </a:solidFill>
                <a:latin typeface="Simplon Oi Headline"/>
                <a:ea typeface="+mj-ea"/>
                <a:cs typeface="Simplon Oi Headline"/>
              </a:rPr>
              <a:t>DAS </a:t>
            </a:r>
            <a:r>
              <a:rPr lang="pt-BR" sz="1400" dirty="0">
                <a:solidFill>
                  <a:srgbClr val="EA288C"/>
                </a:solidFill>
                <a:latin typeface="Simplon Oi Headline"/>
                <a:ea typeface="+mj-ea"/>
                <a:cs typeface="Simplon Oi Headline"/>
              </a:rPr>
              <a:t>PENDÊNCIAS</a:t>
            </a:r>
          </a:p>
          <a:p>
            <a:pPr defTabSz="457189">
              <a:lnSpc>
                <a:spcPts val="1800"/>
              </a:lnSpc>
              <a:spcBef>
                <a:spcPts val="800"/>
              </a:spcBef>
            </a:pPr>
            <a:endParaRPr lang="pt-BR" sz="1400" dirty="0">
              <a:solidFill>
                <a:srgbClr val="4D4D4D"/>
              </a:solidFill>
              <a:latin typeface="Simplon BP Regular" pitchFamily="2" charset="0"/>
              <a:cs typeface="Museo Sans 300"/>
            </a:endParaRPr>
          </a:p>
        </p:txBody>
      </p:sp>
      <p:graphicFrame>
        <p:nvGraphicFramePr>
          <p:cNvPr id="19" name="Gráfico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2481849"/>
              </p:ext>
            </p:extLst>
          </p:nvPr>
        </p:nvGraphicFramePr>
        <p:xfrm>
          <a:off x="1619672" y="1347614"/>
          <a:ext cx="54292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6117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232612" y="51471"/>
            <a:ext cx="8856984" cy="472471"/>
          </a:xfrm>
        </p:spPr>
        <p:txBody>
          <a:bodyPr/>
          <a:lstStyle/>
          <a:p>
            <a:r>
              <a:rPr lang="pt-BR" sz="2800" i="0" dirty="0">
                <a:solidFill>
                  <a:srgbClr val="EA288C"/>
                </a:solidFill>
                <a:latin typeface="Simplon Oi Headline"/>
                <a:cs typeface="Simplon Oi Headline"/>
              </a:rPr>
              <a:t>Quality </a:t>
            </a:r>
            <a:r>
              <a:rPr lang="pt-BR" sz="2800" i="0" dirty="0" err="1">
                <a:solidFill>
                  <a:srgbClr val="EA288C"/>
                </a:solidFill>
                <a:latin typeface="Simplon Oi Headline"/>
                <a:cs typeface="Simplon Oi Headline"/>
              </a:rPr>
              <a:t>gates</a:t>
            </a:r>
            <a:r>
              <a:rPr lang="pt-BR" sz="2800" i="0" dirty="0">
                <a:solidFill>
                  <a:srgbClr val="EA288C"/>
                </a:solidFill>
                <a:latin typeface="Simplon Oi Headline"/>
                <a:cs typeface="Simplon Oi Headline"/>
              </a:rPr>
              <a:t> – pendências </a:t>
            </a: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416781" y="4876007"/>
            <a:ext cx="7787207" cy="215997"/>
          </a:xfrm>
        </p:spPr>
        <p:txBody>
          <a:bodyPr/>
          <a:lstStyle/>
          <a:p>
            <a:r>
              <a:rPr lang="pt-BR" dirty="0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>
          <a:xfrm>
            <a:off x="8084005" y="4745422"/>
            <a:ext cx="442392" cy="215997"/>
          </a:xfr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9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065312" y="125758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189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3" name="Triângulo isósceles 12"/>
          <p:cNvSpPr/>
          <p:nvPr/>
        </p:nvSpPr>
        <p:spPr>
          <a:xfrm>
            <a:off x="12544425" y="2243138"/>
            <a:ext cx="0" cy="133350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pt-BR">
              <a:solidFill>
                <a:srgbClr val="FFFFFF"/>
              </a:solidFill>
            </a:endParaRPr>
          </a:p>
        </p:txBody>
      </p:sp>
      <p:sp>
        <p:nvSpPr>
          <p:cNvPr id="14" name="Triângulo isósceles 13"/>
          <p:cNvSpPr/>
          <p:nvPr/>
        </p:nvSpPr>
        <p:spPr>
          <a:xfrm>
            <a:off x="11096625" y="2252663"/>
            <a:ext cx="0" cy="133350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pt-BR">
              <a:solidFill>
                <a:srgbClr val="FFFFFF"/>
              </a:solidFill>
            </a:endParaRPr>
          </a:p>
        </p:txBody>
      </p:sp>
      <p:sp>
        <p:nvSpPr>
          <p:cNvPr id="15" name="Triângulo isósceles 14"/>
          <p:cNvSpPr/>
          <p:nvPr/>
        </p:nvSpPr>
        <p:spPr>
          <a:xfrm>
            <a:off x="10210800" y="2233613"/>
            <a:ext cx="0" cy="133350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pt-BR">
              <a:solidFill>
                <a:srgbClr val="FFFFFF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314202" y="371808"/>
            <a:ext cx="8770630" cy="282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189">
              <a:lnSpc>
                <a:spcPts val="1800"/>
              </a:lnSpc>
              <a:spcBef>
                <a:spcPts val="800"/>
              </a:spcBef>
            </a:pPr>
            <a:r>
              <a:rPr lang="pt-BR" sz="1400" dirty="0">
                <a:solidFill>
                  <a:srgbClr val="4D4D4D"/>
                </a:solidFill>
                <a:latin typeface="Simplon BP Regular" pitchFamily="2" charset="0"/>
                <a:cs typeface="Museo Sans 300"/>
              </a:rPr>
              <a:t>N3 ( CHIERIGATI </a:t>
            </a:r>
            <a:r>
              <a:rPr lang="pt-BR" sz="1400" dirty="0" smtClean="0">
                <a:solidFill>
                  <a:srgbClr val="4D4D4D"/>
                </a:solidFill>
                <a:latin typeface="Simplon BP Regular" pitchFamily="2" charset="0"/>
                <a:cs typeface="Museo Sans 300"/>
              </a:rPr>
              <a:t>-02)</a:t>
            </a:r>
            <a:endParaRPr lang="pt-BR" sz="1400" dirty="0">
              <a:solidFill>
                <a:srgbClr val="4D4D4D"/>
              </a:solidFill>
              <a:latin typeface="Simplon BP Regular" pitchFamily="2" charset="0"/>
              <a:cs typeface="Museo Sans 300"/>
            </a:endParaRPr>
          </a:p>
          <a:p>
            <a:pPr defTabSz="457189">
              <a:lnSpc>
                <a:spcPts val="1800"/>
              </a:lnSpc>
              <a:spcBef>
                <a:spcPts val="800"/>
              </a:spcBef>
            </a:pPr>
            <a:endParaRPr lang="pt-BR" sz="1400" dirty="0">
              <a:solidFill>
                <a:srgbClr val="4D4D4D"/>
              </a:solidFill>
              <a:latin typeface="Simplon BP Regular" pitchFamily="2" charset="0"/>
              <a:cs typeface="Museo Sans 300"/>
            </a:endParaRPr>
          </a:p>
        </p:txBody>
      </p:sp>
      <p:sp>
        <p:nvSpPr>
          <p:cNvPr id="26" name="Botão de ação: Voltar ou Anterior 25">
            <a:hlinkClick r:id="rId2" action="ppaction://hlinksldjump" highlightClick="1"/>
          </p:cNvPr>
          <p:cNvSpPr/>
          <p:nvPr/>
        </p:nvSpPr>
        <p:spPr>
          <a:xfrm>
            <a:off x="8742156" y="4747334"/>
            <a:ext cx="372533" cy="396167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srgbClr val="FFFFFF"/>
              </a:solidFill>
              <a:latin typeface="Georgia" pitchFamily="18" charset="0"/>
            </a:endParaRP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21320"/>
              </p:ext>
            </p:extLst>
          </p:nvPr>
        </p:nvGraphicFramePr>
        <p:xfrm>
          <a:off x="126519" y="875957"/>
          <a:ext cx="8958314" cy="2667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848"/>
                <a:gridCol w="1405345"/>
                <a:gridCol w="720080"/>
                <a:gridCol w="360040"/>
                <a:gridCol w="432048"/>
                <a:gridCol w="504056"/>
                <a:gridCol w="560393"/>
                <a:gridCol w="624621"/>
                <a:gridCol w="468466"/>
                <a:gridCol w="390388"/>
                <a:gridCol w="468466"/>
                <a:gridCol w="555470"/>
                <a:gridCol w="2021093"/>
              </a:tblGrid>
              <a:tr h="976162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PRJ</a:t>
                      </a:r>
                      <a:endParaRPr lang="pt-BR" sz="10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Nome</a:t>
                      </a:r>
                      <a:endParaRPr lang="pt-BR" sz="10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Unidade Negócio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Cronograma</a:t>
                      </a:r>
                      <a:endParaRPr lang="pt-BR" sz="10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Checklist Release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Planos de TI </a:t>
                      </a:r>
                      <a:r>
                        <a:rPr lang="pt-BR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carregados</a:t>
                      </a:r>
                      <a:endParaRPr lang="pt-BR" sz="10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Estratégia de Merge/ Desmerge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Estratégia de Liga/ Desliga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CTU/TS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Plano </a:t>
                      </a:r>
                      <a:r>
                        <a:rPr lang="pt-BR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TI</a:t>
                      </a:r>
                      <a:endParaRPr lang="pt-BR" sz="10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Plano </a:t>
                      </a:r>
                      <a:r>
                        <a:rPr lang="pt-BR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UAT</a:t>
                      </a:r>
                      <a:endParaRPr lang="pt-BR" sz="10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Pendente do de acordo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Simplon BP Regular" pitchFamily="2" charset="0"/>
                        </a:rPr>
                        <a:t>Outras Informações</a:t>
                      </a:r>
                      <a:endParaRPr lang="pt-BR" sz="10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</a:tr>
              <a:tr h="84582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*</a:t>
                      </a:r>
                      <a:r>
                        <a:rPr lang="pt-B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11680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MODERNIZAÇÃO OSS - OSM 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TECNOLOGIA DE REDES E SISTEMAS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  <a:endParaRPr lang="pt-BR" sz="8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11/10</a:t>
                      </a:r>
                      <a:endParaRPr lang="pt-BR" sz="8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  <a:endParaRPr lang="pt-BR" sz="8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11/10</a:t>
                      </a:r>
                      <a:endParaRPr lang="pt-BR" sz="8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N/A</a:t>
                      </a:r>
                      <a:endParaRPr lang="pt-BR" sz="8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NÃO</a:t>
                      </a:r>
                      <a:endParaRPr lang="pt-BR" sz="8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pt-BR" sz="8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</a:rPr>
                        <a:t>GP: BRUNO CHIROLA GARCIA</a:t>
                      </a:r>
                    </a:p>
                    <a:p>
                      <a:r>
                        <a:rPr lang="pt-BR" sz="8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</a:rPr>
                        <a:t>N4: COTA</a:t>
                      </a:r>
                    </a:p>
                    <a:p>
                      <a:r>
                        <a:rPr lang="pt-BR" sz="800" kern="1200" dirty="0" smtClean="0">
                          <a:solidFill>
                            <a:srgbClr val="FF0000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Inicio de TI- 09 a 13/10- FAZER TESTE DO</a:t>
                      </a:r>
                      <a:r>
                        <a:rPr lang="pt-BR" sz="800" kern="1200" baseline="0" dirty="0" smtClean="0">
                          <a:solidFill>
                            <a:srgbClr val="FF0000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800" kern="1200" dirty="0" smtClean="0">
                          <a:solidFill>
                            <a:srgbClr val="FF0000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DESLIGA </a:t>
                      </a:r>
                    </a:p>
                  </a:txBody>
                  <a:tcPr/>
                </a:tc>
              </a:tr>
              <a:tr h="84582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*</a:t>
                      </a:r>
                      <a:r>
                        <a:rPr lang="pt-B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11841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MIGRAR O CADASTRO DA REDE MÓVEL PARA O SISTEMA DE INVENTÁRIO CONVERGENTE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TECNOLOGIA DE REDES E SISTEMAS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  <a:endParaRPr lang="pt-BR" sz="8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  <a:endParaRPr lang="pt-BR" sz="8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SIM</a:t>
                      </a:r>
                      <a:endParaRPr lang="pt-BR" sz="800" b="0" i="0" u="none" strike="noStrike" dirty="0"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implon BP Regular" pitchFamily="2" charset="0"/>
                        </a:rPr>
                        <a:t>06//10</a:t>
                      </a:r>
                      <a:endParaRPr lang="pt-BR" sz="800" b="0" i="0" u="none" strike="noStrike" dirty="0">
                        <a:solidFill>
                          <a:srgbClr val="FF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NÃO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endParaRPr lang="pt-BR" sz="800" kern="1200" baseline="0" dirty="0" smtClean="0">
                        <a:solidFill>
                          <a:schemeClr val="tx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/>
                      <a:r>
                        <a:rPr lang="pt-BR" sz="800" kern="1200" baseline="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GP: SYLVIO AUGUSTO ALCANTARA</a:t>
                      </a:r>
                    </a:p>
                    <a:p>
                      <a:pPr marL="0" algn="l" defTabSz="457200" rtl="0" eaLnBrk="1" latinLnBrk="0" hangingPunct="1"/>
                      <a:r>
                        <a:rPr lang="pt-BR" sz="800" kern="1200" baseline="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N4: NIRALDO</a:t>
                      </a:r>
                    </a:p>
                    <a:p>
                      <a:pPr marL="0" algn="l" defTabSz="457200" rtl="0" eaLnBrk="1" latinLnBrk="0" hangingPunct="1"/>
                      <a:r>
                        <a:rPr lang="pt-BR" sz="800" kern="1200" baseline="0" dirty="0" smtClean="0">
                          <a:solidFill>
                            <a:srgbClr val="FF0000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Planos de UAT não aprovados-  Plano em revisão pelo GP</a:t>
                      </a:r>
                      <a:r>
                        <a:rPr lang="pt-BR" sz="800" kern="1200" baseline="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CaixaDeTexto 11"/>
          <p:cNvSpPr txBox="1"/>
          <p:nvPr/>
        </p:nvSpPr>
        <p:spPr>
          <a:xfrm>
            <a:off x="94371" y="4809285"/>
            <a:ext cx="2145194" cy="282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189">
              <a:lnSpc>
                <a:spcPts val="1800"/>
              </a:lnSpc>
              <a:spcBef>
                <a:spcPts val="800"/>
              </a:spcBef>
            </a:pPr>
            <a:r>
              <a:rPr lang="pt-BR" sz="900" dirty="0">
                <a:solidFill>
                  <a:srgbClr val="FF0000"/>
                </a:solidFill>
                <a:latin typeface="Simplon BP Regular" pitchFamily="2" charset="0"/>
                <a:cs typeface="Museo Sans 300"/>
              </a:rPr>
              <a:t>*</a:t>
            </a:r>
            <a:r>
              <a:rPr lang="pt-BR" sz="900" dirty="0">
                <a:solidFill>
                  <a:srgbClr val="4D4D4D"/>
                </a:solidFill>
                <a:latin typeface="Simplon BP Regular" pitchFamily="2" charset="0"/>
                <a:cs typeface="Museo Sans 300"/>
              </a:rPr>
              <a:t> </a:t>
            </a:r>
            <a:r>
              <a:rPr lang="pt-BR" sz="900" dirty="0">
                <a:solidFill>
                  <a:srgbClr val="FF0000"/>
                </a:solidFill>
                <a:latin typeface="Simplon BP Regular" pitchFamily="2" charset="0"/>
                <a:cs typeface="Museo Sans 300"/>
              </a:rPr>
              <a:t>cronograma aprovado em exceção</a:t>
            </a:r>
            <a:endParaRPr lang="pt-BR" sz="900" dirty="0">
              <a:solidFill>
                <a:srgbClr val="4D4D4D"/>
              </a:solidFill>
              <a:latin typeface="Simplon BP Regular" pitchFamily="2" charset="0"/>
              <a:cs typeface="Museo Sans 300"/>
            </a:endParaRPr>
          </a:p>
          <a:p>
            <a:pPr defTabSz="457189">
              <a:lnSpc>
                <a:spcPts val="1800"/>
              </a:lnSpc>
              <a:spcBef>
                <a:spcPts val="800"/>
              </a:spcBef>
            </a:pPr>
            <a:endParaRPr lang="pt-BR" sz="900" dirty="0">
              <a:solidFill>
                <a:srgbClr val="4D4D4D"/>
              </a:solidFill>
              <a:latin typeface="Simplon BP Regular" pitchFamily="2" charset="0"/>
              <a:cs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380185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O7Cy1S9E6ATRHa6Z.I7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O7Cy1S9E6ATRHa6Z.I7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O7Cy1S9E6ATRHa6Z.I7g"/>
</p:tagLst>
</file>

<file path=ppt/theme/theme1.xml><?xml version="1.0" encoding="utf-8"?>
<a:theme xmlns:a="http://schemas.openxmlformats.org/drawingml/2006/main" name="Oi2016_template_v01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i2016_template_v01" id="{A4B4C0A7-760E-A94E-A7ED-637B0FE183F9}" vid="{AAD4B670-52C0-914C-ACA7-0DAEFE8FDB0F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i Mestre_Roxo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i2016_template_v01" id="{A4B4C0A7-760E-A94E-A7ED-637B0FE183F9}" vid="{8BCE7435-44D0-C742-82E1-49CBE2AA2C0B}"/>
    </a:ext>
  </a:extLst>
</a:theme>
</file>

<file path=ppt/theme/theme3.xml><?xml version="1.0" encoding="utf-8"?>
<a:theme xmlns:a="http://schemas.openxmlformats.org/drawingml/2006/main" name="Base_Roxo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i2016_template_v01" id="{A4B4C0A7-760E-A94E-A7ED-637B0FE183F9}" vid="{AEE82F4B-130B-174C-BF9E-DFB5272F2401}"/>
    </a:ext>
  </a:extLst>
</a:theme>
</file>

<file path=ppt/theme/theme4.xml><?xml version="1.0" encoding="utf-8"?>
<a:theme xmlns:a="http://schemas.openxmlformats.org/drawingml/2006/main" name="FBBR0598.TP.130513">
  <a:themeElements>
    <a:clrScheme name="Ângulo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1_FBBR0598.TP.130513">
  <a:themeElements>
    <a:clrScheme name="Ângulo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i Mestre_Azul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ograma_Qualidade TI" id="{215DF45A-2279-4821-B437-08231360B788}" vid="{FA307908-17A2-477F-8009-66F37CC9EE8A}"/>
    </a:ext>
  </a:extLst>
</a:theme>
</file>

<file path=ppt/theme/theme7.xml><?xml version="1.0" encoding="utf-8"?>
<a:theme xmlns:a="http://schemas.openxmlformats.org/drawingml/2006/main" name="2_FBBR0598.TP.130513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Storytelling_Azul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i2016_template_v02.potx [Somente leitura]" id="{3AEC3B34-0B1C-45A4-A1E9-C16ED717C3E1}" vid="{C915C53D-17B1-4CAE-A2F5-38CC0E61865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073C09B2334CE4197801C77571AF944" ma:contentTypeVersion="1" ma:contentTypeDescription="Crie um novo documento." ma:contentTypeScope="" ma:versionID="75ab5ca06f815f879b65992fdac89258">
  <xsd:schema xmlns:xsd="http://www.w3.org/2001/XMLSchema" xmlns:xs="http://www.w3.org/2001/XMLSchema" xmlns:p="http://schemas.microsoft.com/office/2006/metadata/properties" xmlns:ns2="d784c0c3-2d2c-4f8e-acf7-b66a41f91995" targetNamespace="http://schemas.microsoft.com/office/2006/metadata/properties" ma:root="true" ma:fieldsID="7e32aaf6caf96ee778a022039dccd2cf" ns2:_="">
    <xsd:import namespace="d784c0c3-2d2c-4f8e-acf7-b66a41f91995"/>
    <xsd:element name="properties">
      <xsd:complexType>
        <xsd:sequence>
          <xsd:element name="documentManagement">
            <xsd:complexType>
              <xsd:all>
                <xsd:element ref="ns2:Modificado1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84c0c3-2d2c-4f8e-acf7-b66a41f91995" elementFormDefault="qualified">
    <xsd:import namespace="http://schemas.microsoft.com/office/2006/documentManagement/types"/>
    <xsd:import namespace="http://schemas.microsoft.com/office/infopath/2007/PartnerControls"/>
    <xsd:element name="Modificado1" ma:index="8" nillable="true" ma:displayName="Modificado em" ma:format="DateOnly" ma:internalName="Modificado1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odificado1 xmlns="d784c0c3-2d2c-4f8e-acf7-b66a41f91995" xsi:nil="true"/>
  </documentManagement>
</p:properties>
</file>

<file path=customXml/itemProps1.xml><?xml version="1.0" encoding="utf-8"?>
<ds:datastoreItem xmlns:ds="http://schemas.openxmlformats.org/officeDocument/2006/customXml" ds:itemID="{1FD853E2-3901-4FFC-9520-39EFB367C7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84c0c3-2d2c-4f8e-acf7-b66a41f919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D197A9-057B-4B53-BCFC-FE229786BA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7ECA37-0073-4D99-B4C9-9B100E010997}">
  <ds:schemaRefs>
    <ds:schemaRef ds:uri="http://schemas.microsoft.com/office/2006/documentManagement/types"/>
    <ds:schemaRef ds:uri="http://purl.org/dc/dcmitype/"/>
    <ds:schemaRef ds:uri="d784c0c3-2d2c-4f8e-acf7-b66a41f91995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67289</TotalTime>
  <Words>2720</Words>
  <Application>Microsoft Office PowerPoint</Application>
  <PresentationFormat>Apresentação na tela (16:9)</PresentationFormat>
  <Paragraphs>799</Paragraphs>
  <Slides>20</Slides>
  <Notes>1</Notes>
  <HiddenSlides>3</HiddenSlides>
  <MMClips>0</MMClips>
  <ScaleCrop>false</ScaleCrop>
  <HeadingPairs>
    <vt:vector size="4" baseType="variant">
      <vt:variant>
        <vt:lpstr>Tema</vt:lpstr>
      </vt:variant>
      <vt:variant>
        <vt:i4>8</vt:i4>
      </vt:variant>
      <vt:variant>
        <vt:lpstr>Títulos de slides</vt:lpstr>
      </vt:variant>
      <vt:variant>
        <vt:i4>20</vt:i4>
      </vt:variant>
    </vt:vector>
  </HeadingPairs>
  <TitlesOfParts>
    <vt:vector size="28" baseType="lpstr">
      <vt:lpstr>Oi2016_template_v01</vt:lpstr>
      <vt:lpstr>Oi Mestre_Roxo</vt:lpstr>
      <vt:lpstr>Base_Roxo</vt:lpstr>
      <vt:lpstr>FBBR0598.TP.130513</vt:lpstr>
      <vt:lpstr>1_FBBR0598.TP.130513</vt:lpstr>
      <vt:lpstr>Oi Mestre_Azul</vt:lpstr>
      <vt:lpstr>2_FBBR0598.TP.130513</vt:lpstr>
      <vt:lpstr>Storytelling_Azul</vt:lpstr>
      <vt:lpstr>Gestão da carteira dGs gestão de ambienteS e  Release  novembro/17 CORTE 05/10 17:00HS</vt:lpstr>
      <vt:lpstr>RELEASE novembro/17</vt:lpstr>
      <vt:lpstr>Apresentação do PowerPoint</vt:lpstr>
      <vt:lpstr>Apresentação do PowerPoint</vt:lpstr>
      <vt:lpstr>Apresentação do PowerPoint</vt:lpstr>
      <vt:lpstr>Apresentação do PowerPoint</vt:lpstr>
      <vt:lpstr>Resultado dos Quality gates</vt:lpstr>
      <vt:lpstr>Resultado dos Quality gates</vt:lpstr>
      <vt:lpstr>Quality gates – pendências </vt:lpstr>
      <vt:lpstr>Quality gates – pendências </vt:lpstr>
      <vt:lpstr>Quality gates – pendências </vt:lpstr>
      <vt:lpstr>Quality gates – pendências </vt:lpstr>
      <vt:lpstr>Quality gates – pendências </vt:lpstr>
      <vt:lpstr>Status - grupos de merge</vt:lpstr>
      <vt:lpstr>Quality gates – grupo 1.1                                         </vt:lpstr>
      <vt:lpstr>Quality gates – grupo 1.2                                         </vt:lpstr>
      <vt:lpstr>Quality gates – grupo 1.2                                         </vt:lpstr>
      <vt:lpstr>Quality gates – grupo 1.2                                         </vt:lpstr>
      <vt:lpstr>Quality gates – grupo 1.3                                         </vt:lpstr>
      <vt:lpstr> Contato: LD-TI_GER_RELEASES@oi.net.br  Ger. AMBIENTES e Release ger. Qualidade DE SISTEMAS           Diretoria de Governança Tecnologia e Desenvolvimento de Serviço (DGS)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Carvalheira</dc:creator>
  <cp:lastModifiedBy>Supervisor</cp:lastModifiedBy>
  <cp:revision>3068</cp:revision>
  <dcterms:created xsi:type="dcterms:W3CDTF">2013-08-20T16:42:35Z</dcterms:created>
  <dcterms:modified xsi:type="dcterms:W3CDTF">2017-10-06T14:59:46Z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0x0101004073C09B2334CE4197801C77571AF944</vt:lpwstr>
  </property>
</Properties>
</file>